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330" r:id="rId2"/>
    <p:sldId id="331" r:id="rId3"/>
    <p:sldId id="332" r:id="rId4"/>
    <p:sldId id="1215" r:id="rId5"/>
    <p:sldId id="766" r:id="rId6"/>
    <p:sldId id="1216" r:id="rId7"/>
    <p:sldId id="1218" r:id="rId8"/>
    <p:sldId id="289" r:id="rId9"/>
    <p:sldId id="121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278" r:id="rId46"/>
    <p:sldId id="279" r:id="rId47"/>
    <p:sldId id="280" r:id="rId48"/>
    <p:sldId id="326" r:id="rId49"/>
    <p:sldId id="327" r:id="rId50"/>
    <p:sldId id="328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/>
    <p:restoredTop sz="80785"/>
  </p:normalViewPr>
  <p:slideViewPr>
    <p:cSldViewPr snapToGrid="0" snapToObjects="1">
      <p:cViewPr varScale="1">
        <p:scale>
          <a:sx n="123" d="100"/>
          <a:sy n="123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">29598 10989 0,'18'0'16,"-1"-18"-16,1 18 16,53-35-1,-36 17-15,18 1 0,0-18 16,52 17-16,-52 0 15,-17 18-15,17 0 16,-36 0-16,-17 18 16</inkml:trace>
  <inkml:trace contextRef="#ctx0" brushRef="#br0" timeOffset="13302.87">29898 10954 0,'53'70'0,"-36"-34"15,1-1-15,17 71 16,18-18 0,-35-18-1,0-34-15,-1-19 0,-17 1 16</inkml:trace>
  <inkml:trace contextRef="#ctx0" brushRef="#br0" timeOffset="14092.41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">31027 11271 0,'17'18'16,"1"-18"-16,0 0 15,-18-18-15,17 1 16,-17-1-16,0-17 15,0 17-15,-17-17 16,17 17-16,-18 1 16</inkml:trace>
  <inkml:trace contextRef="#ctx0" brushRef="#br0" timeOffset="14447.46">31203 11201 0,'0'0'0,"18"0"0,35 0 15,-18-18-15,-17 18 16,17 0-16,18-18 16,-35 1-16</inkml:trace>
  <inkml:trace contextRef="#ctx0" brushRef="#br0" timeOffset="14637.11">31291 10971 0,'0'89'15,"18"-1"-15,-18-35 16,18 35-16,-1-53 15,-17 0-15,36 36 16,-19-36 0</inkml:trace>
  <inkml:trace contextRef="#ctx0" brushRef="#br0" timeOffset="14803.61">31538 11307 0,'18'17'16,"0"-17"-1,-18 18-15,17-18 16,-17-18-16</inkml:trace>
  <inkml:trace contextRef="#ctx0" brushRef="#br0" timeOffset="14915.74">31521 11095 0,'17'18'16</inkml:trace>
  <inkml:trace contextRef="#ctx0" brushRef="#br0" timeOffset="15154.54">31715 11359 0,'17'18'16,"1"0"0,0-18-16,17 0 15,-17 0-15,17-36 16,-35 19-16,0-18 15,0-1 1,0 19-16,-35-19 0,17 19 16,-17 17-1</inkml:trace>
  <inkml:trace contextRef="#ctx0" brushRef="#br0" timeOffset="15433.65">31944 11412 0,'0'-17'31,"18"-1"-31,35 0 16,-36 1-16,19-1 15,-19 18-15,1-17 0,17 17 16,-35 17-1,0 1 1,-18-1 0,18 19-1,0-19-15,0 1 16,18 0-16</inkml:trace>
  <inkml:trace contextRef="#ctx0" brushRef="#br0" timeOffset="15861.19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1">29810 11712 0,'17'0'16,"-17"18"-16,18 0 15,-18 105 1,0-52-16,0-19 15,0 1-15,0 0 0,0 0 16,18-18-16,-18 1 0,0-1 16,35 0-16</inkml:trace>
  <inkml:trace contextRef="#ctx0" brushRef="#br0" timeOffset="16734.27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3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09">31115 12136 0,'0'17'31,"0"1"-16,18-18-15,-18 35 16,0-17 0,17 17-16,-17-17 15,0-1-15,0 1 16,-17-18 0</inkml:trace>
  <inkml:trace contextRef="#ctx0" brushRef="#br0" timeOffset="19240.29">31168 11942 0,'0'-18'15,"18"18"1,-1 0-16</inkml:trace>
  <inkml:trace contextRef="#ctx0" brushRef="#br0" timeOffset="19586.39">31238 12206 0,'0'18'16,"0"-1"-16,0 1 31,0-36-15,18 1-16,-18-1 16,18 0-16,-18 1 15,17 17-15,1 0 16,0 0-1,-18 17 1,17 1 0,-17 0-16,-17-1 15,17 1 1,17-18 0,1 18-1,0-18-15</inkml:trace>
  <inkml:trace contextRef="#ctx0" brushRef="#br0" timeOffset="20014.96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5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">32526 11765 0,'0'53'16,"18"-35"-16,-18 35 15,0-18-15,0 18 16,17 0-16,1 53 16,0-54-16,-18 1 0,17-17 15,-17-1-15,18 18 16,0-35-16</inkml:trace>
  <inkml:trace contextRef="#ctx0" brushRef="#br0" timeOffset="21309.67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">29774 12682 0,'0'-17'0,"18"17"15,-36 0 1,-17 70 0,18 36-1,-19 0-15,36-53 16,0 53-16,0-71 15,36 36-15,-1-54 16,18 1-16,-18-18 16</inkml:trace>
  <inkml:trace contextRef="#ctx0" brushRef="#br0" timeOffset="22304.66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">30357 12965 0,'0'70'16,"0"-17"-16,17 18 16,1-54-16,-1 19 0,1-19 15,35 1-15,-35-18 16,35-35-16,-36 17 15,18-35-15,-17 18 16,-18-18 0,0 18-16,0-1 0,-18 1 15,18 17-15,-17 1 16,-1 17-16,1 17 16</inkml:trace>
  <inkml:trace contextRef="#ctx0" brushRef="#br0" timeOffset="23069.02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">31591 13229 0,'-17'53'16,"-19"18"0,-17-1-16,18-35 15,0 1-15,-18 17 16</inkml:trace>
  <inkml:trace contextRef="#ctx0" brushRef="#br0" timeOffset="24229.79">29827 13635 0,'18'-18'16,"0"18"-16,-18 18 0,17 17 15,1 18-15,-18 53 16,0-53 0,0 53-16,0-53 15,0-18-15,18 0 0,-1-17 16,18-1-16</inkml:trace>
  <inkml:trace contextRef="#ctx0" brushRef="#br0" timeOffset="24475.6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">30745 13988 0,'0'53'16,"0"-36"-16,0 1 0,17 35 15</inkml:trace>
  <inkml:trace contextRef="#ctx0" brushRef="#br0" timeOffset="25176.89">30745 13811 0,'0'18'32,"0"17"-17,17-17-15,1-1 16</inkml:trace>
  <inkml:trace contextRef="#ctx0" brushRef="#br0" timeOffset="25387.38">30868 13952 0,'18'0'0,"-18"18"16,0 0 0,0-1-16,0 19 15,17-36-15,-17 17 16,18 1-16,-18-1 16,-18-17-1,1 18 1,-1-18-16,0 0 0,1 0 15,-18 0-15,17 0 16,0-18-16</inkml:trace>
  <inkml:trace contextRef="#ctx0" brushRef="#br0" timeOffset="25560.56">30956 13935 0,'-17'0'16,"34"-18"-16,1 18 16,0 0-16,-1-18 15,18 18-15,1 0 0,-19 0 16,1-17-16,0-1 0</inkml:trace>
  <inkml:trace contextRef="#ctx0" brushRef="#br0" timeOffset="25726.36">30992 13758 0,'17'36'15,"-17"-19"-15,18 19 0,-18-1 16,35 35-16,-35-34 16,0 34-16,0-35 15,18 1-15,-18-19 16</inkml:trace>
  <inkml:trace contextRef="#ctx0" brushRef="#br0" timeOffset="25831.38">31186 14005 0,'0'36'16,"17"-19"-16,-17 1 15</inkml:trace>
  <inkml:trace contextRef="#ctx0" brushRef="#br0" timeOffset="26111.19">31380 14076 0,'0'17'15,"0"1"1,17 0-16,1-1 16,0-17-16,34 0 15,-16 0-15,-19 0 0,1 0 16,0 0-16,-18-17 15</inkml:trace>
  <inkml:trace contextRef="#ctx0" brushRef="#br0" timeOffset="26572.51">30004 14605 0,'17'71'0,"1"-36"16,17 35-16,-35-52 15,18 17 1,-18-52-1,0-19 1,18-34 0,-18 52-16,0-17 15,0 17-15,17-17 0,-17 17 0,18 1 16,-18-1 0,18 18-16,-18 18 15</inkml:trace>
  <inkml:trace contextRef="#ctx0" brushRef="#br0" timeOffset="27210.89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">30956 14834 0,'0'18'0</inkml:trace>
  <inkml:trace contextRef="#ctx0" brushRef="#br0" timeOffset="27433.66">30921 14923 0,'-18'-36'15,"18"-17"1,0 18-16,0 0 0,0 17 16,18-35-1,0 18-15,-1 35 0,1-18 16,0 18-16</inkml:trace>
  <inkml:trace contextRef="#ctx0" brushRef="#br0" timeOffset="27701.03">31027 14781 0,'17'0'16,"19"0"0,-1 0-1,0-17-15,-17 17 0,0-18 16,-18 0-1,0 1-15,-36-1 16,19 18-16,-19 0 16,1 0-16,17 18 15,18-1 1,18 1-16,0 0 0,-1-1 16,54 19-1</inkml:trace>
  <inkml:trace contextRef="#ctx0" brushRef="#br0" timeOffset="27951.32">31344 14640 0,'-35'0'15,"17"0"-15,1 0 16,17 36-16,17-19 0,-17 1 15,36 17 1,17 0-16,-36-35 16,1 18-16,-18 0 15,-18-1 1,-17-17 0,17 0-16,1 0 0,-19 0 15</inkml:trace>
  <inkml:trace contextRef="#ctx0" brushRef="#br0" timeOffset="28240.49">31521 14605 0,'-36'0'16,"1"18"-1,18-1-15,17 19 16,17-19-16,-17 18 0,53 1 16,0-1-1,-18-17 1,-17-1-16,-18 1 0,-18-18 16,1 0-1,-36 0-15,17 0 16,19 0-16,-36 0 15,35-18-15</inkml:trace>
  <inkml:trace contextRef="#ctx0" brushRef="#br0" timeOffset="28412.56">31768 14693 0,'0'18'15,"17"17"1,1 18 0,0-35-16,-1-1 0,-17 19 15,18-36-15,-18 17 0</inkml:trace>
  <inkml:trace contextRef="#ctx0" brushRef="#br0" timeOffset="28551.15">31856 14552 0,'0'-18'16,"17"18"-1,-17 36 1</inkml:trace>
  <inkml:trace contextRef="#ctx0" brushRef="#br0" timeOffset="28791.47">31979 14834 0,'0'36'16,"36"-19"0,-19-17-16,36 18 15,-35-36-15,-1 18 16,1-17-16,0-19 15,-36 19-15,18-1 0,-35-35 16,0 35 0,17 1-16,-35 17 15,35-18-15,1 18 0</inkml:trace>
  <inkml:trace contextRef="#ctx0" brushRef="#br0" timeOffset="29045.73">32173 14923 0,'0'-18'15,"0"0"1,18 1-16,0-1 16,17-17-16,-17 17 15,-1 0-15,18 1 16,-17 17-16,17 17 15,-35 1-15,18 17 16,0-17 0,-18 17-16,17-17 0,1 17 15,0-35-15</inkml:trace>
  <inkml:trace contextRef="#ctx0" brushRef="#br0" timeOffset="29264.1">32632 14852 0,'18'0'15,"-1"0"-15,1 18 16,0-1 0</inkml:trace>
  <inkml:trace contextRef="#ctx0" brushRef="#br0" timeOffset="29558.75">32703 14870 0,'-18'35'0,"0"0"15,1 18 1,-1 0 0,18-35-16,-18-1 0,18 19 15,-17-19-15,34-17 16</inkml:trace>
  <inkml:trace contextRef="#ctx0" brushRef="#br0" timeOffset="29719.5">32879 14887 0,'0'18'16,"18"-18"-1,-1 18-15,1-18 16</inkml:trace>
  <inkml:trace contextRef="#ctx0" brushRef="#br0" timeOffset="29857.95">33073 14887 0,'35'0'16,"-17"0"-16</inkml:trace>
  <inkml:trace contextRef="#ctx0" brushRef="#br0" timeOffset="29998.31">33249 14852 0,'18'0'15,"17"-18"1,-17 18-16</inkml:trace>
  <inkml:trace contextRef="#ctx0" brushRef="#br0" timeOffset="30248.88">33320 14270 0,'18'0'16,"34"35"0,1 53-1,-17-35-15,17 88 16,-1-17 0,-34-54-16,-18 36 0,0-53 15,0 0-15,-18-18 0,1 1 16,-36 17-16,18-36 15,-18 1 1</inkml:trace>
  <inkml:trace contextRef="#ctx0" brushRef="#br1" timeOffset="112836.17">6491 16175 0,'0'18'62,"18"17"-62,-18 0 16,0 18-16,0 0 16,0 0-16,0 17 0,0-17 15,0 0-15,17 0 0,-17-18 0,0 1 16,0-1-16,18 0 16,0-17-16,-18-36 15</inkml:trace>
  <inkml:trace contextRef="#ctx0" brushRef="#br1" timeOffset="113337.4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">23460 16104 0,'0'18'32,"17"35"-17,1-18-15,-18 0 0,18 18 16,-1-17-16,-17 17 0,36 35 16,-1-53-16,0 18 15,-17-35-15,-1 17 16,1-35-1</inkml:trace>
  <inkml:trace contextRef="#ctx0" brushRef="#br1" timeOffset="117971.2">23266 15840 0,'0'-18'16</inkml:trace>
  <inkml:trace contextRef="#ctx0" brushRef="#br1" timeOffset="118736.76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">26229 15593 0,'-18'-18'15,"36"18"1,17 0 0,18 0-16,35 18 15,18 17 1,-70-17-16,-19-1 0,18 19 15,-17-1 1,-36-17-16,18-1 0,-52 1 16,-1-1-1,17 1-15,1-18 16,0 18-16,17-18 16,18 17-16</inkml:trace>
  <inkml:trace contextRef="#ctx0" brushRef="#br1" timeOffset="122836.28">26582 16157 0,'-18'53'15,"18"18"1,0-36-16,18 53 16,-1-17-1,1-36-15,0 0 0,-1-17 16,1 17-16,0-17 16,-18-1-16,17-17 0</inkml:trace>
  <inkml:trace contextRef="#ctx0" brushRef="#br1" timeOffset="123152.97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">30798 8837 0,'17'88'16,"-17"53"-1,35 1-15,-35-54 16,53 123 0,-35-158-16,0 18 15,-18-36-15,17 0 16</inkml:trace>
  <inkml:trace contextRef="#ctx0" brushRef="#br2" timeOffset="197378.55">31044 8961 0,'36'123'0,"-19"-52"16,1-1-16,0 89 15,-18-71-15,17-17 16,-17-18-16,18-1 0,-18-16 0,18 34 15,-18-52 1</inkml:trace>
  <inkml:trace contextRef="#ctx0" brushRef="#br2" timeOffset="198156.48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">28487 9507 0,'17'0'31,"36"0"-15,-17-17 0,34 17-16,-17 0 15,-18 0-15,-17 0 16,0 17-1,-1-17-15</inkml:trace>
  <inkml:trace contextRef="#ctx0" brushRef="#br3" timeOffset="211098.99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1">28222 7355 0,'-17'-17'15,"17"-1"-15,17 1 16,1-1-1,35 0-15,-36 18 16,19 0-16,34 0 16,-34 0-16,-1 0 0,18 0 15,0 0-15,-18 0 16,-17 0-16,-54 0 31</inkml:trace>
  <inkml:trace contextRef="#ctx0" brushRef="#br3" timeOffset="-213999.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-213358.65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-213170.99">30357 7267 0,'17'18'15,"1"0"-15,-18-1 0,0 1 0,17-1 16,-17 1 0,-17-18-1,-1-18 1,18 1-16,-35-36 16,17 35-16</inkml:trace>
  <inkml:trace contextRef="#ctx0" brushRef="#br3" timeOffset="-213099.09">30268 7020 0,'18'-17'16,"17"-1"-1</inkml:trace>
  <inkml:trace contextRef="#ctx0" brushRef="#br3" timeOffset="-212586.18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-211925.78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-211513.37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-201102.48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-200152.09">28593 4163 0,'-18'0'16,"0"0"-16,1 0 15,-1 0 17</inkml:trace>
  <inkml:trace contextRef="#ctx0" brushRef="#br4" timeOffset="-199911.34">28434 4180 0,'-18'0'0,"36"0"47,17-17-31,-17-1-16,17 1 0,0 17 15,-17-18-15,35 0 16,-18 18-16,18-17 16,-35 17-16,17-18 15,18 0-15,-35 18 0,-1-17 16,-34 17 15,-1 0-31</inkml:trace>
  <inkml:trace contextRef="#ctx0" brushRef="#br4" timeOffset="-199550.66">29139 3493 0,'18'0'0,"0"35"16,-18 0-1,17 0-15,-17 71 16,-17 88 0,17-70-16,0-71 15,-18 35 1,18-53-16,18 0 0,-1 1 16</inkml:trace>
  <inkml:trace contextRef="#ctx0" brushRef="#br4" timeOffset="-198656.53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-198327.29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-197558.9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-197143.25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-177117.9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-171349.0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-163230.37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-162735.96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-151729.65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-138115.84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-137578.37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-89924.57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-89434.18">15646 18062 0,'0'-17'16,"0"-19"-1,17 36 1,1 18-1,-18 17-15,18 53 16,-18-17-16,0 35 16,17-53-16,1 35 15,0-53-15,17 18 16,-18-53-16</inkml:trace>
  <inkml:trace contextRef="#ctx0" brushRef="#br1" timeOffset="-89045.33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-88712.4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-88365.81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-88194.43">16863 17956 0,'-18'53'16,"18"53"-1,18 53 1,-1-71 0,19 0-1,-1-52-15,0-36 16</inkml:trace>
  <inkml:trace contextRef="#ctx0" brushRef="#br1" timeOffset="-87553.49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-85090.47">23618 17092 0,'-17'-18'16,"17"1"-16,-18 17 16,1 0-16,-1 17 15,-17 36 1,17-17-16,0-1 16,1 71-16,17-53 15,0 53-15,17-36 16,19 54-16,-1-89 15,0 35 1,0-34-16,1-1 16,-19-35-16,1 18 15</inkml:trace>
  <inkml:trace contextRef="#ctx0" brushRef="#br1" timeOffset="-84822.83">23760 17410 0,'-18'0'0,"36"17"16,17 19-16,-17-1 15,52 35-15,-17-34 16,35 34-16,-35-35 15,35 1 1,-52-1-16,34-17 16,-52-1-16,-1-17 0,-34-17 31</inkml:trace>
  <inkml:trace contextRef="#ctx0" brushRef="#br1" timeOffset="-84613.09">24183 17374 0,'-53'53'16,"-18"35"-1,54-35-15,-54 53 16,36-18-1,17-70-15,1 53 16,34-54-16</inkml:trace>
  <inkml:trace contextRef="#ctx0" brushRef="#br1" timeOffset="-84312.69">24536 17727 0,'17'0'16,"-17"18"-16,0 17 15,-17 0 1,-19 18-16,19-18 16,-1 18-16,1-17 15,17-19-15,0 19 16</inkml:trace>
  <inkml:trace contextRef="#ctx0" brushRef="#br1" timeOffset="-83862.73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-83578.22">25100 17216 0,'35'17'0,"71"18"15,-35 1-15,-18-1 16,35 89-1,-53-72-15,18 107 16,-53-88-16,0 70 16,-18-71-16,-52 36 15,35-70-15,-1-1 16</inkml:trace>
  <inkml:trace contextRef="#ctx0" brushRef="#br1" timeOffset="-54120.58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-53135.45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-52575.57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-28243.53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-27283.9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-26471.31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-26064.45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-25407.79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-24968.2">8290 6950 0,'18'0'0,"0"-18"16,17 18-16,53-53 15,-35 36-15,35-36 16,-35 17 0,-35 19-16</inkml:trace>
  <inkml:trace contextRef="#ctx0" brushRef="#br1" timeOffset="-24841.1">8449 6685 0,'35'88'0,"-17"-35"15</inkml:trace>
  <inkml:trace contextRef="#ctx0" brushRef="#br1" timeOffset="-24363.29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-23956.05">8431 6703 0,'36'70'16,"-1"1"-1,18 17 1,-35-53-16,17 54 16,-18-72-16,1 18 0,35 1 15,-35-19-15</inkml:trace>
  <inkml:trace contextRef="#ctx0" brushRef="#br1" timeOffset="-23328.95">9225 6826 0,'18'0'15,"-1"0"1,1 36-1,0-19-15,-1 18 16,1 1-16,-18-19 16,18 1-1</inkml:trace>
  <inkml:trace contextRef="#ctx0" brushRef="#br1" timeOffset="-23156.03">9208 6562 0,'0'-36'16,"17"36"-1,1 0-15</inkml:trace>
  <inkml:trace contextRef="#ctx0" brushRef="#br1" timeOffset="-22822.47">9437 6914 0,'-18'-17'15,"18"-1"1,0 1 0,18-1-16,-18 0 15,35 1-15,-35-1 0,18 18 16,-1 0-16,1 18 16,-18-1-16,18 1 15,-1 0-15,1 17 16,0-35-1,-1 35-15,1-17 16,-18-1-16,17 1 16,-17 17-16,18-35 15</inkml:trace>
  <inkml:trace contextRef="#ctx0" brushRef="#br1" timeOffset="-22632.27">9754 6809 0,'18'17'16,"0"19"-1,-1-1-15,-17-18 16,18 1-16</inkml:trace>
  <inkml:trace contextRef="#ctx0" brushRef="#br1" timeOffset="-22489.06">9701 6526 0,'18'-17'15,"0"17"1,-1 17 0</inkml:trace>
  <inkml:trace contextRef="#ctx0" brushRef="#br1" timeOffset="-21955.94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-21292.49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-21026.56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-20874.88">7920 7885 0,'-18'0'16,"36"-18"-16,0 18 16,52-35-16,36-1 15,-53 1-15,17 0 16,-34 17-16,-1 1 15,-35-1 1</inkml:trace>
  <inkml:trace contextRef="#ctx0" brushRef="#br1" timeOffset="-20698.86">8043 7585 0,'36'88'15,"-1"18"-15,-35-53 16,18-18-16,-1 18 0,36 17 16,-35-34-16,-1-19 15,36 1 1,-35-18-16</inkml:trace>
  <inkml:trace contextRef="#ctx0" brushRef="#br1" timeOffset="-20363.19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-12917.76">8714 6950 0,'0'-18'16,"17"18"15,-17-18-16,18 18 1,-18-17 0,0 34 62,0 1-63,18 0 1,-18-1-16,0 1 0,0 35 16,17-35-16,-17-1 0,0 18 15,18-35 1,-18 18-16,17 0 16,1-18-16</inkml:trace>
  <inkml:trace contextRef="#ctx0" brushRef="#br1" timeOffset="-3718.94">30039 13529 0,'18'0'47,"-1"18"-31,36-1-1,0-17 1,0 18-16,106-18 15,-36 0-15,-17 0 0,18 0 16,-19 0-16,54-18 16,-124 18-16,1-17 15</inkml:trace>
  <inkml:trace contextRef="#ctx0" brushRef="#br1" timeOffset="58000.38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258ED-D442-A94A-A749-9DE3D12A96E2}" type="datetimeFigureOut">
              <a:rPr lang="en-PK" smtClean="0"/>
              <a:t>1/6/25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AB7F5-E5F3-AA46-9CC6-3E96640F04B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52571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Speical function: map(regression) -&gt; probabilities</a:t>
            </a:r>
          </a:p>
          <a:p>
            <a:pPr marL="171450" indent="-171450">
              <a:buFontTx/>
              <a:buChar char="-"/>
            </a:pPr>
            <a:r>
              <a:rPr lang="en-US"/>
              <a:t>Replacing the MSE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54907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Sigmoid </a:t>
            </a:r>
            <a:r>
              <a:rPr lang="en-US">
                <a:sym typeface="Wingdings" pitchFamily="2" charset="2"/>
              </a:rPr>
              <a:t> limit the response you get in each output</a:t>
            </a:r>
          </a:p>
          <a:p>
            <a:endParaRPr lang="en-US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 are we going to loop over an calculated each seperatly? NO </a:t>
            </a:r>
            <a:r>
              <a:rPr lang="en-US">
                <a:sym typeface="Wingdings" pitchFamily="2" charset="2"/>
              </a:rPr>
              <a:t> Vectorised representation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24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7375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ym typeface="Wingdings" pitchFamily="2" charset="2"/>
              </a:rPr>
              <a:t>Stacking Ws together  4x3 matrix  Each row representing the weights of different node</a:t>
            </a:r>
          </a:p>
          <a:p>
            <a:r>
              <a:rPr lang="en-US">
                <a:sym typeface="Wingdings" pitchFamily="2" charset="2"/>
              </a:rPr>
              <a:t>X: 3x1</a:t>
            </a:r>
          </a:p>
          <a:p>
            <a:r>
              <a:rPr lang="en-US">
                <a:sym typeface="Wingdings" pitchFamily="2" charset="2"/>
              </a:rPr>
              <a:t>b: 4x1</a:t>
            </a:r>
          </a:p>
          <a:p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At the output: w:1x4 and b:1x1  logistic regression</a:t>
            </a:r>
          </a:p>
          <a:p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Element-wise sigmoid, can run in parallel to make it faster (independence of nodes)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25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71699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Unvectorised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W^[1]: 4xd</a:t>
            </a:r>
          </a:p>
          <a:p>
            <a:r>
              <a:rPr lang="en-US" dirty="0"/>
              <a:t>X: dxm (samples as columns)</a:t>
            </a:r>
          </a:p>
          <a:p>
            <a:r>
              <a:rPr lang="en-US" dirty="0"/>
              <a:t>B: 4x1 (note that we will add this to a 4xm by copying it m times)</a:t>
            </a:r>
          </a:p>
          <a:p>
            <a:r>
              <a:rPr lang="en-US" dirty="0"/>
              <a:t>Output: 4xm</a:t>
            </a:r>
          </a:p>
          <a:p>
            <a:endParaRPr lang="en-US" dirty="0"/>
          </a:p>
          <a:p>
            <a:r>
              <a:rPr lang="en-US" dirty="0"/>
              <a:t>Next layer:</a:t>
            </a:r>
          </a:p>
          <a:p>
            <a:r>
              <a:rPr lang="en-US" dirty="0"/>
              <a:t>a^[1]: 4xm</a:t>
            </a:r>
          </a:p>
          <a:p>
            <a:r>
              <a:rPr lang="en-US" dirty="0"/>
              <a:t>W^[2]: 1x4</a:t>
            </a:r>
          </a:p>
          <a:p>
            <a:r>
              <a:rPr lang="en-US" dirty="0"/>
              <a:t>b^[2]: 1x1</a:t>
            </a:r>
          </a:p>
          <a:p>
            <a:r>
              <a:rPr lang="en-US" dirty="0"/>
              <a:t>Output: 1x1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929C9D-24E2-E24F-9C38-63FB2D3B6C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07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Ignore the bias and sigmoid for simplicity </a:t>
            </a:r>
          </a:p>
          <a:p>
            <a:r>
              <a:rPr lang="en-US"/>
              <a:t>Single example:</a:t>
            </a:r>
          </a:p>
          <a:p>
            <a:r>
              <a:rPr lang="en-US"/>
              <a:t>z^[1](1) = w^[1]x^(1) (b canceled for simplicity)</a:t>
            </a:r>
          </a:p>
          <a:p>
            <a:r>
              <a:rPr lang="en-US"/>
              <a:t>w^[1]: 4xd (4 neurons)</a:t>
            </a:r>
          </a:p>
          <a:p>
            <a:r>
              <a:rPr lang="en-US"/>
              <a:t>x^(1): dx1 (1 example)</a:t>
            </a:r>
          </a:p>
          <a:p>
            <a:r>
              <a:rPr lang="en-US"/>
              <a:t>Output: 4x1</a:t>
            </a:r>
          </a:p>
          <a:p>
            <a:endParaRPr lang="en-US"/>
          </a:p>
          <a:p>
            <a:r>
              <a:rPr lang="en-US"/>
              <a:t>Multiple data samples:</a:t>
            </a:r>
          </a:p>
          <a:p>
            <a:r>
              <a:rPr lang="en-US"/>
              <a:t>X: dxm</a:t>
            </a:r>
          </a:p>
          <a:p>
            <a:r>
              <a:rPr lang="en-US"/>
              <a:t>W^[1] is exactly the same</a:t>
            </a:r>
          </a:p>
          <a:p>
            <a:r>
              <a:rPr lang="en-US"/>
              <a:t>Output: 4xm</a:t>
            </a:r>
          </a:p>
          <a:p>
            <a:endParaRPr lang="en-US"/>
          </a:p>
          <a:p>
            <a:r>
              <a:rPr lang="en-US"/>
              <a:t>m can be you batch size (remember SGD)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30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9554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33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80173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Tanh nice features: +-1 range, with zero mean, but we still need sigmoid for the output</a:t>
            </a:r>
          </a:p>
          <a:p>
            <a:r>
              <a:rPr lang="en-US"/>
              <a:t>Problem of sigmoid and tanh: vanishing gradient, reaching a zero gradient for high and low z values</a:t>
            </a:r>
          </a:p>
          <a:p>
            <a:r>
              <a:rPr lang="en-US"/>
              <a:t>ReLU help in avoiding that </a:t>
            </a:r>
          </a:p>
          <a:p>
            <a:r>
              <a:rPr lang="en-US"/>
              <a:t>Problem:dying ReLU problem! RelU blocking values less than zero, so the same problem again, getting stuck at zero gradient reigons.</a:t>
            </a:r>
          </a:p>
          <a:p>
            <a:r>
              <a:rPr lang="en-US"/>
              <a:t>Leaky ReLU solve that issue</a:t>
            </a:r>
          </a:p>
          <a:p>
            <a:endParaRPr lang="en-US"/>
          </a:p>
          <a:p>
            <a:r>
              <a:rPr lang="en-US"/>
              <a:t>At the output, we still use softmax (sigmoid)</a:t>
            </a:r>
          </a:p>
          <a:p>
            <a:endParaRPr lang="en-US"/>
          </a:p>
          <a:p>
            <a:r>
              <a:rPr lang="en-US"/>
              <a:t>Note: z = wx+b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34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22094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85369-6E90-4800-B968-B1C24AAAEC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205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you don’t use a non-linear function, y^ = Wx+b, where </a:t>
            </a:r>
          </a:p>
          <a:p>
            <a:r>
              <a:rPr lang="en-US"/>
              <a:t>W = W[2]W[1]x + (w[2]b[1] + wb[1])</a:t>
            </a:r>
          </a:p>
          <a:p>
            <a:r>
              <a:rPr lang="en-US">
                <a:sym typeface="Wingdings" pitchFamily="2" charset="2"/>
              </a:rPr>
              <a:t> = Wx + b</a:t>
            </a:r>
            <a:endParaRPr lang="en-US"/>
          </a:p>
          <a:p>
            <a:endParaRPr lang="en-US"/>
          </a:p>
          <a:p>
            <a:r>
              <a:rPr lang="en-US"/>
              <a:t>No different than linear regression </a:t>
            </a:r>
            <a:r>
              <a:rPr lang="en-US">
                <a:sym typeface="Wingdings" pitchFamily="2" charset="2"/>
              </a:rPr>
              <a:t> </a:t>
            </a:r>
            <a:r>
              <a:rPr lang="en-US"/>
              <a:t>deep NNs not useful</a:t>
            </a:r>
          </a:p>
          <a:p>
            <a:r>
              <a:rPr lang="en-US"/>
              <a:t>But we need more complex curves not a line!</a:t>
            </a:r>
          </a:p>
          <a:p>
            <a:endParaRPr lang="en-US"/>
          </a:p>
          <a:p>
            <a:r>
              <a:rPr lang="en-US"/>
              <a:t>How to do regression?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36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047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vectorized:</a:t>
            </a:r>
          </a:p>
          <a:p>
            <a:r>
              <a:rPr lang="en-US"/>
              <a:t>dZ[1]: n[1] x m, </a:t>
            </a:r>
          </a:p>
          <a:p>
            <a:r>
              <a:rPr lang="en-US"/>
              <a:t>w[2]TfZ[2]: n[1] x m</a:t>
            </a:r>
          </a:p>
          <a:p>
            <a:r>
              <a:rPr lang="en-US"/>
              <a:t>Note W[2] is n[1] x n[2] and dz[2] is n[2] x m</a:t>
            </a:r>
          </a:p>
          <a:p>
            <a:r>
              <a:rPr lang="en-US"/>
              <a:t>And the later term is n[1] x 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44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22125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25827E-CD1A-499C-BB52-D7C214A380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91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05106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2445D4-E103-2048-884D-EABA1C8D9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573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58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86150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63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809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C6E37-F209-FE32-6042-480EB1F48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06F1D-0E75-1EA6-D1C6-8A3315BB5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32196-0CC4-CCAD-8C8B-3E7A1AD12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is the output logits (output before converting it to probabilities).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softmax instead of direct logits values ratio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Good in representing probabilities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Fixed range from 0 to 1 (as opposed to -+INF if using linear ratios)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Learning: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Non-linear transformation to learn complex patterns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Always non-zero derivative (as opposed to too small or too large gradients if using linear ratios)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amplifying the differences with sharp gradient when making errors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\sigma(z) = \frac{1}{1+exp(-z)}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_{z \to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\sigma (z) =0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3DD8-B727-30C6-7930-1AF9E206E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53188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Linear in terms of the dicision boundaries (defined by w^Tx)</a:t>
            </a:r>
          </a:p>
          <a:p>
            <a:r>
              <a:rPr lang="en-US"/>
              <a:t>But non-linear in terms of the output transformation.</a:t>
            </a:r>
          </a:p>
          <a:p>
            <a:endParaRPr lang="en-US"/>
          </a:p>
          <a:p>
            <a:r>
              <a:rPr lang="en-US"/>
              <a:t>We can calculate the gradient. BUT we can’t find a closed form solution for the weights because of the non-linearity introduced by the sigmoid.</a:t>
            </a:r>
          </a:p>
          <a:p>
            <a:r>
              <a:rPr lang="en-US"/>
              <a:t>Why? Because the non-linearity applied on the weights stop us from rearranging the formula algebrically  to solve for 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03B7-3E69-EB40-B45D-F7ABEE5DF8E8}" type="slidenum">
              <a:rPr lang="en-PK" smtClean="0"/>
              <a:t>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84870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4735B0-B7A8-4A93-BF1E-D47B66B5E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07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w,x: 3x1 </a:t>
            </a:r>
            <a:r>
              <a:rPr lang="en-US" dirty="0">
                <a:sym typeface="Wingdings" pitchFamily="2" charset="2"/>
              </a:rPr>
              <a:t> 1x1</a:t>
            </a:r>
            <a:endParaRPr lang="en-US" dirty="0"/>
          </a:p>
          <a:p>
            <a:r>
              <a:rPr lang="en-US" dirty="0"/>
              <a:t>b: 1</a:t>
            </a:r>
          </a:p>
          <a:p>
            <a:endParaRPr lang="en-US" dirty="0"/>
          </a:p>
          <a:p>
            <a:r>
              <a:rPr lang="en-US" dirty="0"/>
              <a:t>W^1: 3x3 (3 features input, 3 neurons)</a:t>
            </a:r>
          </a:p>
          <a:p>
            <a:r>
              <a:rPr lang="en-US" dirty="0"/>
              <a:t>x: 3x1</a:t>
            </a:r>
          </a:p>
          <a:p>
            <a:r>
              <a:rPr lang="en-US" dirty="0"/>
              <a:t>w^1X </a:t>
            </a:r>
            <a:r>
              <a:rPr lang="en-US" dirty="0">
                <a:sym typeface="Wingdings" pitchFamily="2" charset="2"/>
              </a:rPr>
              <a:t> 3x1</a:t>
            </a:r>
          </a:p>
          <a:p>
            <a:r>
              <a:rPr lang="en-US" dirty="0">
                <a:sym typeface="Wingdings" pitchFamily="2" charset="2"/>
              </a:rPr>
              <a:t>B^1: 3x1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X^2: 3x1</a:t>
            </a:r>
          </a:p>
          <a:p>
            <a:r>
              <a:rPr lang="en-US" dirty="0">
                <a:sym typeface="Wingdings" pitchFamily="2" charset="2"/>
              </a:rPr>
              <a:t>W^2: 1x3</a:t>
            </a:r>
          </a:p>
          <a:p>
            <a:r>
              <a:rPr lang="en-US" dirty="0">
                <a:sym typeface="Wingdings" pitchFamily="2" charset="2"/>
              </a:rPr>
              <a:t>B^2: 1x1</a:t>
            </a:r>
          </a:p>
          <a:p>
            <a:endParaRPr lang="en-US" dirty="0"/>
          </a:p>
          <a:p>
            <a:r>
              <a:rPr lang="en-US" dirty="0"/>
              <a:t>Each hidden layer, is solved similar to logistic regression, but the loss is backprobagated from the output to the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5DE2E5-29FA-BA48-AF32-75B5C54A96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109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4735B0-B7A8-4A93-BF1E-D47B66B5E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4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X_i – input layer of the network</a:t>
            </a:r>
          </a:p>
          <a:p>
            <a:r>
              <a:rPr lang="en-US"/>
              <a:t>Hidden layer </a:t>
            </a:r>
            <a:r>
              <a:rPr lang="en-US">
                <a:sym typeface="Wingdings" pitchFamily="2" charset="2"/>
              </a:rPr>
              <a:t> unseen features</a:t>
            </a:r>
            <a:endParaRPr lang="en-US"/>
          </a:p>
          <a:p>
            <a:r>
              <a:rPr lang="en-US"/>
              <a:t>Output layer</a:t>
            </a:r>
          </a:p>
          <a:p>
            <a:endParaRPr lang="en-US"/>
          </a:p>
          <a:p>
            <a:r>
              <a:rPr lang="en-US"/>
              <a:t>2 layer 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20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3587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Left side: Similar to logistic regression (single node)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B7F5-E5F3-AA46-9CC6-3E96640F04B1}" type="slidenum">
              <a:rPr lang="en-PK" smtClean="0"/>
              <a:t>22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1774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133D-48AE-8045-A87B-17102EBC1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C6AC8-4183-0746-9E8F-8C8749FDD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69DAC-498E-1541-BDF8-561FC916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DAAF-20FC-D349-AE2C-1F9B3D5B8641}" type="datetime1"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5FC5D-3837-7341-88D9-633F09CCB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2308-8A84-3D49-9DA9-F37C7AFB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2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C149-6EBF-BA4A-AB1D-67FC94D5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7102-4EC9-8047-8C1B-7549711CA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A71C-5E6E-254C-9C5B-C8EC918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A0E01-5A4F-A54B-90C3-2006245EEFA5}" type="datetime1"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5CACC-971F-6340-805D-9BE09DE7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89A36-2F72-0846-9472-15AB28A9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9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AFBBA-E5F5-1D47-920D-E59552FFA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D30C5-B9DF-2A47-B26E-B6F3A5578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3488D-F860-DB46-ACAD-84881B21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201F-4264-2749-80FF-37BDA92D0977}" type="datetime1"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A6A2-2071-9540-BE3C-FD758F967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3C89D-E682-E24C-8D1A-11E8F349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26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0AFF-9FB3-1440-A576-AA80E37079AA}" type="datetime1"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325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0D9A-C02D-6142-9558-91099BED93EF}" type="datetime1">
              <a:t>1/6/25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4625970" y="1135431"/>
            <a:ext cx="7278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aseline="0" dirty="0">
                <a:latin typeface="+mj-lt"/>
              </a:rPr>
              <a:t> </a:t>
            </a:r>
            <a:endParaRPr lang="en-US" sz="60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089145" y="3848298"/>
            <a:ext cx="359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aseline="0" dirty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3083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81" y="153369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39D1-86AF-D443-A4AB-764D0D20B81B}" type="datetime1"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334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EAF9-8C0A-554F-B5FA-12791225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94A32-E4CE-BA4B-889A-D1EDA6281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7A2A8-8982-C943-97DF-AE4F2CEE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17B8B-CE09-6942-B90E-F21314DF47FA}" type="datetime1"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CAD6E-9C9C-2E4D-874F-AC0990F7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0D18-EF5F-084F-B100-FFD37468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8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94D5-8097-E34B-A13B-24D5623A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4C10D-33D6-3C42-83A3-ACEA0FE47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0F894-058C-1A46-8C27-03DB5AF5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2CB3-4FF9-0446-9FF1-A39DD925508D}" type="datetime1"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DAAFC-371B-4F4F-ADBE-27EC82C5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77E26-7A37-4A48-8780-765A06E3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4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AEBF-BFE2-774D-AB20-D6553590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5099-4E81-244D-A28C-D4C1350B3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3B3DF-DFFE-1745-9E3B-A9F628A61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F0A36-0C80-B947-BE14-F79B421B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A3C3-14C9-5E43-A7E3-5D5AF4B8CCF0}" type="datetime1"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A0FD2-C909-9A48-A789-805A3AEB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65E7A-BB91-2049-92BF-79D6A3A0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9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D1F9-B9A7-5C49-9B66-48D4BF96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DCB82-4E36-0C40-9D89-E67D1BA4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05C6-0578-854E-B36E-2CDD03B6F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9C5D-EAB6-154E-8533-2E611965C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FB52F-7FE0-2440-B68D-578FAE5D2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79D05-A280-3649-ACE5-90C41337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B9BF-0552-C644-B09C-0E92E3ECB109}" type="datetime1">
              <a:t>1/6/25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004BD-4F0A-8049-B554-5627EFF9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EE9BB-ADD1-2F41-9990-B98956A5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7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6312-DA08-7E4C-9248-09CE5C6B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EF947-BE69-5548-BB12-790C6832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AF61-8356-4D41-B77D-311B61CED306}" type="datetime1">
              <a:t>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08D13-97D8-944E-A1D8-483A68A4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85CA8-119F-C54F-953D-4C9C9CBC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548784-8FCD-1B42-A47C-6B9852D5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49033-D0BA-A14A-AD11-6EA270BAD210}" type="datetime1">
              <a:t>1/6/25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5C333-B987-4645-8D8A-0E0A210D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23778-E0AB-AF43-935F-70ADCAB4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1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83EF-E59D-F548-A863-313086F8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ACB7-D6C6-ED4E-90F0-66D5EB6A0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2B74C-3361-374A-AE69-F57E562DD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91BC-6086-9B49-BA00-889FFAC5E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78647-B84D-3845-A0E6-D71146863FC3}" type="datetime1"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763D0-0111-0240-AB47-071FA718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82691-5B8B-D546-B450-F898601D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3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762C-E7E5-3442-90E6-19B341CC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E347A-1C3F-3D46-B959-2199984E0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917B6-5C7D-7747-94F9-72E7B91B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43D6E-0EE9-8E4D-AF8D-152AA1BB7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66E1-A646-AD46-9BCF-904C3D9E2A75}" type="datetime1"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F7AEB-50EA-5247-BB00-92FCC616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1B0E5-DDB4-7740-8925-7E095E1A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6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8CCFA-C0A2-F143-BA24-50A5D0EE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76EA9-A6C9-D146-957D-ED1BADCE3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E6680-46C4-8C4F-BC75-782F9912C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076F5-8F86-0D46-A1C6-4FD437C29E12}" type="datetime1"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F1973-F6D7-BB4F-AA1E-47E73F7E9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20789-435A-E645-AA1D-91B04F49B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3F33E-510A-5245-9074-997901074CF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8693D-3801-915E-E1D3-AA36061ED0C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10118647" y="304023"/>
            <a:ext cx="2073353" cy="7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3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5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6" Type="http://schemas.openxmlformats.org/officeDocument/2006/relationships/image" Target="NULL"/><Relationship Id="rId15" Type="http://schemas.openxmlformats.org/officeDocument/2006/relationships/image" Target="NULL"/><Relationship Id="rId5" Type="http://schemas.openxmlformats.org/officeDocument/2006/relationships/image" Target="NULL"/><Relationship Id="rId1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34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34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32" Type="http://schemas.openxmlformats.org/officeDocument/2006/relationships/image" Target="NULL"/><Relationship Id="rId5" Type="http://schemas.openxmlformats.org/officeDocument/2006/relationships/image" Target="../media/image21.png"/><Relationship Id="rId31" Type="http://schemas.openxmlformats.org/officeDocument/2006/relationships/image" Target="NUL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9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../media/image2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jpg"/><Relationship Id="rId4" Type="http://schemas.openxmlformats.org/officeDocument/2006/relationships/image" Target="../media/image36.emf"/><Relationship Id="rId9" Type="http://schemas.openxmlformats.org/officeDocument/2006/relationships/image" Target="../media/image39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3B22A94-EE45-6766-EF53-1CC85B98A4A7}"/>
              </a:ext>
            </a:extLst>
          </p:cNvPr>
          <p:cNvSpPr txBox="1"/>
          <p:nvPr/>
        </p:nvSpPr>
        <p:spPr>
          <a:xfrm>
            <a:off x="182217" y="1854801"/>
            <a:ext cx="118275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Artificial Intelligence and Machine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Neural Networks</a:t>
            </a:r>
            <a:endParaRPr kumimoji="0" lang="id-ID" sz="4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FFB0E-E00F-DB74-C234-0F292101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6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4168" y="3718679"/>
            <a:ext cx="6026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deeplearning.ai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5167D-3B6F-62CB-2BDE-F36DFD0F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68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E71DE-0602-CDCD-DD8C-29A76817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42CA3-6616-3AF9-EE85-A03FDD5C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D1C84-492C-CA97-AE67-4EAF08C4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deeplearning.ai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C4175-1AFF-4CF2-1980-62BE6F7E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0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kumimoji="0" lang="mr-I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Price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Real Estate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Home features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76997-56D0-984B-2CE4-B622B36C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Convolutional NN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9696D-04DE-3192-533C-6D04D5A9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8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308" y="3848298"/>
            <a:ext cx="54350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D4B1D7-B526-ABA9-ECBA-907B9AE1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8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" y="29818"/>
            <a:ext cx="10515600" cy="92441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a Neural Network?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81119" y="3584746"/>
            <a:ext cx="3338560" cy="1669702"/>
            <a:chOff x="-12232" y="3668255"/>
            <a:chExt cx="3365030" cy="216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457" idx="6"/>
              <a:endCxn id="458" idx="3"/>
            </p:cNvCxnSpPr>
            <p:nvPr/>
          </p:nvCxnSpPr>
          <p:spPr>
            <a:xfrm flipV="1">
              <a:off x="1448781" y="4884124"/>
              <a:ext cx="746427" cy="6714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56" idx="6"/>
              <a:endCxn id="458" idx="2"/>
            </p:cNvCxnSpPr>
            <p:nvPr/>
          </p:nvCxnSpPr>
          <p:spPr>
            <a:xfrm flipV="1">
              <a:off x="1448781" y="4758446"/>
              <a:ext cx="705935" cy="4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58" idx="6"/>
              <a:endCxn id="37" idx="1"/>
            </p:cNvCxnSpPr>
            <p:nvPr/>
          </p:nvCxnSpPr>
          <p:spPr>
            <a:xfrm>
              <a:off x="2431211" y="4758446"/>
              <a:ext cx="619597" cy="22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172285" y="3792704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/>
            <p:cNvCxnSpPr>
              <a:stCxn id="35" idx="6"/>
              <a:endCxn id="458" idx="1"/>
            </p:cNvCxnSpPr>
            <p:nvPr/>
          </p:nvCxnSpPr>
          <p:spPr>
            <a:xfrm>
              <a:off x="1448780" y="3970438"/>
              <a:ext cx="746428" cy="6623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6" name="Oval 455"/>
            <p:cNvSpPr/>
            <p:nvPr/>
          </p:nvSpPr>
          <p:spPr>
            <a:xfrm>
              <a:off x="1172286" y="4585246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7" name="Oval 456"/>
            <p:cNvSpPr/>
            <p:nvPr/>
          </p:nvSpPr>
          <p:spPr>
            <a:xfrm>
              <a:off x="1172286" y="5377790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Oval 457"/>
            <p:cNvSpPr/>
            <p:nvPr/>
          </p:nvSpPr>
          <p:spPr>
            <a:xfrm>
              <a:off x="2154716" y="4580712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66" name="Straight Arrow Connector 465"/>
            <p:cNvCxnSpPr>
              <a:stCxn id="31" idx="3"/>
              <a:endCxn id="456" idx="3"/>
            </p:cNvCxnSpPr>
            <p:nvPr/>
          </p:nvCxnSpPr>
          <p:spPr>
            <a:xfrm flipV="1">
              <a:off x="608579" y="4888658"/>
              <a:ext cx="604199" cy="6816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31" idx="3"/>
              <a:endCxn id="457" idx="2"/>
            </p:cNvCxnSpPr>
            <p:nvPr/>
          </p:nvCxnSpPr>
          <p:spPr>
            <a:xfrm flipV="1">
              <a:off x="608579" y="5555524"/>
              <a:ext cx="563707" cy="147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31" idx="3"/>
              <a:endCxn id="35" idx="3"/>
            </p:cNvCxnSpPr>
            <p:nvPr/>
          </p:nvCxnSpPr>
          <p:spPr>
            <a:xfrm flipV="1">
              <a:off x="608579" y="4096116"/>
              <a:ext cx="604198" cy="1474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30" idx="3"/>
              <a:endCxn id="456" idx="2"/>
            </p:cNvCxnSpPr>
            <p:nvPr/>
          </p:nvCxnSpPr>
          <p:spPr>
            <a:xfrm>
              <a:off x="608579" y="4762981"/>
              <a:ext cx="56370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30" idx="3"/>
              <a:endCxn id="35" idx="3"/>
            </p:cNvCxnSpPr>
            <p:nvPr/>
          </p:nvCxnSpPr>
          <p:spPr>
            <a:xfrm flipV="1">
              <a:off x="608579" y="4096116"/>
              <a:ext cx="604197" cy="6668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30" idx="3"/>
              <a:endCxn id="457" idx="2"/>
            </p:cNvCxnSpPr>
            <p:nvPr/>
          </p:nvCxnSpPr>
          <p:spPr>
            <a:xfrm>
              <a:off x="608579" y="4762981"/>
              <a:ext cx="563706" cy="7925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29" idx="3"/>
              <a:endCxn id="35" idx="2"/>
            </p:cNvCxnSpPr>
            <p:nvPr/>
          </p:nvCxnSpPr>
          <p:spPr>
            <a:xfrm>
              <a:off x="627312" y="3929865"/>
              <a:ext cx="544973" cy="4057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29" idx="3"/>
              <a:endCxn id="456" idx="1"/>
            </p:cNvCxnSpPr>
            <p:nvPr/>
          </p:nvCxnSpPr>
          <p:spPr>
            <a:xfrm>
              <a:off x="627312" y="3929865"/>
              <a:ext cx="585465" cy="7074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29" idx="3"/>
              <a:endCxn id="457" idx="1"/>
            </p:cNvCxnSpPr>
            <p:nvPr/>
          </p:nvCxnSpPr>
          <p:spPr>
            <a:xfrm>
              <a:off x="627312" y="3929865"/>
              <a:ext cx="585465" cy="14999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/>
          <p:cNvGrpSpPr/>
          <p:nvPr/>
        </p:nvGrpSpPr>
        <p:grpSpPr>
          <a:xfrm>
            <a:off x="3407309" y="2107560"/>
            <a:ext cx="2767859" cy="1545460"/>
            <a:chOff x="5638999" y="1337808"/>
            <a:chExt cx="2767859" cy="1545460"/>
          </a:xfrm>
        </p:grpSpPr>
        <p:sp>
          <p:nvSpPr>
            <p:cNvPr id="625" name="TextBox 624"/>
            <p:cNvSpPr txBox="1"/>
            <p:nvPr/>
          </p:nvSpPr>
          <p:spPr>
            <a:xfrm>
              <a:off x="5657858" y="1337808"/>
              <a:ext cx="364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5638999" y="191048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w</a:t>
              </a: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5687701" y="2483158"/>
              <a:ext cx="33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b</a:t>
              </a:r>
            </a:p>
          </p:txBody>
        </p:sp>
        <p:cxnSp>
          <p:nvCxnSpPr>
            <p:cNvPr id="628" name="Straight Arrow Connector 627"/>
            <p:cNvCxnSpPr>
              <a:stCxn id="625" idx="3"/>
              <a:endCxn id="633" idx="1"/>
            </p:cNvCxnSpPr>
            <p:nvPr/>
          </p:nvCxnSpPr>
          <p:spPr>
            <a:xfrm>
              <a:off x="6022437" y="1537863"/>
              <a:ext cx="634506" cy="587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>
              <a:stCxn id="627" idx="3"/>
              <a:endCxn id="633" idx="1"/>
            </p:cNvCxnSpPr>
            <p:nvPr/>
          </p:nvCxnSpPr>
          <p:spPr>
            <a:xfrm flipV="1">
              <a:off x="6022437" y="2125619"/>
              <a:ext cx="634506" cy="5575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/>
            <p:cNvCxnSpPr>
              <a:stCxn id="626" idx="3"/>
              <a:endCxn id="633" idx="1"/>
            </p:cNvCxnSpPr>
            <p:nvPr/>
          </p:nvCxnSpPr>
          <p:spPr>
            <a:xfrm>
              <a:off x="6022437" y="2110538"/>
              <a:ext cx="634506" cy="150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TextBox 632"/>
                <p:cNvSpPr txBox="1"/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𝑏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3" name="TextBox 6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6" name="Group 705"/>
          <p:cNvGrpSpPr/>
          <p:nvPr/>
        </p:nvGrpSpPr>
        <p:grpSpPr>
          <a:xfrm>
            <a:off x="6175170" y="2704806"/>
            <a:ext cx="1486151" cy="369332"/>
            <a:chOff x="8632187" y="1935054"/>
            <a:chExt cx="1864664" cy="369332"/>
          </a:xfrm>
        </p:grpSpPr>
        <p:cxnSp>
          <p:nvCxnSpPr>
            <p:cNvPr id="639" name="Straight Arrow Connector 638"/>
            <p:cNvCxnSpPr>
              <a:cxnSpLocks/>
              <a:stCxn id="633" idx="3"/>
              <a:endCxn id="645" idx="1"/>
            </p:cNvCxnSpPr>
            <p:nvPr/>
          </p:nvCxnSpPr>
          <p:spPr>
            <a:xfrm flipV="1">
              <a:off x="8632187" y="2119720"/>
              <a:ext cx="278236" cy="58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5" name="TextBox 644"/>
                <p:cNvSpPr txBox="1"/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5" name="TextBox 6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7" name="Group 706"/>
          <p:cNvGrpSpPr/>
          <p:nvPr/>
        </p:nvGrpSpPr>
        <p:grpSpPr>
          <a:xfrm>
            <a:off x="7661318" y="2704807"/>
            <a:ext cx="1282288" cy="369332"/>
            <a:chOff x="11143617" y="1830544"/>
            <a:chExt cx="1436617" cy="386497"/>
          </a:xfrm>
        </p:grpSpPr>
        <p:cxnSp>
          <p:nvCxnSpPr>
            <p:cNvPr id="646" name="Straight Arrow Connector 645"/>
            <p:cNvCxnSpPr>
              <a:cxnSpLocks/>
              <a:stCxn id="645" idx="3"/>
              <a:endCxn id="647" idx="1"/>
            </p:cNvCxnSpPr>
            <p:nvPr/>
          </p:nvCxnSpPr>
          <p:spPr>
            <a:xfrm>
              <a:off x="11143617" y="2023791"/>
              <a:ext cx="249889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7" name="TextBox 646"/>
                <p:cNvSpPr txBox="1"/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7" name="TextBox 6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blipFill>
                  <a:blip r:embed="rId9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6" name="Group 885"/>
          <p:cNvGrpSpPr/>
          <p:nvPr/>
        </p:nvGrpSpPr>
        <p:grpSpPr>
          <a:xfrm>
            <a:off x="1526473" y="4933601"/>
            <a:ext cx="748548" cy="1652110"/>
            <a:chOff x="3045259" y="3832282"/>
            <a:chExt cx="748548" cy="1382442"/>
          </a:xfrm>
        </p:grpSpPr>
        <p:sp>
          <p:nvSpPr>
            <p:cNvPr id="709" name="TextBox 708"/>
            <p:cNvSpPr txBox="1"/>
            <p:nvPr/>
          </p:nvSpPr>
          <p:spPr>
            <a:xfrm>
              <a:off x="3340591" y="3832282"/>
              <a:ext cx="357177" cy="33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0" name="TextBox 709"/>
                <p:cNvSpPr txBox="1"/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0" name="TextBox 7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blipFill>
                  <a:blip r:embed="rId10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1" name="TextBox 710"/>
                <p:cNvSpPr txBox="1"/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1" name="TextBox 7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7" name="Group 886"/>
          <p:cNvGrpSpPr/>
          <p:nvPr/>
        </p:nvGrpSpPr>
        <p:grpSpPr>
          <a:xfrm>
            <a:off x="2158553" y="5133658"/>
            <a:ext cx="2522574" cy="1198661"/>
            <a:chOff x="2553001" y="4094933"/>
            <a:chExt cx="2522574" cy="1003015"/>
          </a:xfrm>
        </p:grpSpPr>
        <p:cxnSp>
          <p:nvCxnSpPr>
            <p:cNvPr id="712" name="Straight Arrow Connector 711"/>
            <p:cNvCxnSpPr>
              <a:cxnSpLocks/>
              <a:stCxn id="709" idx="3"/>
              <a:endCxn id="715" idx="1"/>
            </p:cNvCxnSpPr>
            <p:nvPr/>
          </p:nvCxnSpPr>
          <p:spPr>
            <a:xfrm>
              <a:off x="2573430" y="4094933"/>
              <a:ext cx="325175" cy="5425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cxnSpLocks/>
              <a:endCxn id="715" idx="1"/>
            </p:cNvCxnSpPr>
            <p:nvPr/>
          </p:nvCxnSpPr>
          <p:spPr>
            <a:xfrm flipV="1">
              <a:off x="2582244" y="4637478"/>
              <a:ext cx="316361" cy="46047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/>
            <p:cNvCxnSpPr>
              <a:cxnSpLocks/>
              <a:endCxn id="715" idx="1"/>
            </p:cNvCxnSpPr>
            <p:nvPr/>
          </p:nvCxnSpPr>
          <p:spPr>
            <a:xfrm>
              <a:off x="2553001" y="4632424"/>
              <a:ext cx="345604" cy="50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5" name="TextBox 714"/>
                <p:cNvSpPr txBox="1"/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5" name="TextBox 7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2" name="Group 881"/>
          <p:cNvGrpSpPr/>
          <p:nvPr/>
        </p:nvGrpSpPr>
        <p:grpSpPr>
          <a:xfrm>
            <a:off x="4681127" y="5593840"/>
            <a:ext cx="1731721" cy="381130"/>
            <a:chOff x="5506298" y="4329125"/>
            <a:chExt cx="1570874" cy="57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TextBox 717"/>
                <p:cNvSpPr txBox="1"/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8" name="TextBox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797" b="-109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2" name="Straight Arrow Connector 781"/>
            <p:cNvCxnSpPr>
              <a:cxnSpLocks/>
              <a:stCxn id="715" idx="3"/>
              <a:endCxn id="718" idx="1"/>
            </p:cNvCxnSpPr>
            <p:nvPr/>
          </p:nvCxnSpPr>
          <p:spPr>
            <a:xfrm>
              <a:off x="5506298" y="4612163"/>
              <a:ext cx="195158" cy="35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Group 882"/>
          <p:cNvGrpSpPr/>
          <p:nvPr/>
        </p:nvGrpSpPr>
        <p:grpSpPr>
          <a:xfrm>
            <a:off x="6412850" y="5593841"/>
            <a:ext cx="2648679" cy="392993"/>
            <a:chOff x="7306701" y="4370813"/>
            <a:chExt cx="1913910" cy="562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TextBox 724"/>
                <p:cNvSpPr txBox="1"/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]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]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b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5" name="TextBox 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9" name="Straight Arrow Connector 788"/>
            <p:cNvCxnSpPr>
              <a:stCxn id="718" idx="3"/>
              <a:endCxn id="725" idx="1"/>
            </p:cNvCxnSpPr>
            <p:nvPr/>
          </p:nvCxnSpPr>
          <p:spPr>
            <a:xfrm>
              <a:off x="7306701" y="4643588"/>
              <a:ext cx="143908" cy="84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4" name="Group 883"/>
          <p:cNvGrpSpPr/>
          <p:nvPr/>
        </p:nvGrpSpPr>
        <p:grpSpPr>
          <a:xfrm>
            <a:off x="9061527" y="5585431"/>
            <a:ext cx="1798163" cy="381130"/>
            <a:chOff x="9080539" y="4384892"/>
            <a:chExt cx="1798163" cy="31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2" name="TextBox 721"/>
                <p:cNvSpPr txBox="1"/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[2]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[2]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2" name="TextBox 7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0" name="Straight Arrow Connector 789"/>
            <p:cNvCxnSpPr>
              <a:stCxn id="725" idx="3"/>
              <a:endCxn id="722" idx="1"/>
            </p:cNvCxnSpPr>
            <p:nvPr/>
          </p:nvCxnSpPr>
          <p:spPr>
            <a:xfrm flipV="1">
              <a:off x="9080539" y="4544351"/>
              <a:ext cx="159453" cy="120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/>
          <p:cNvGrpSpPr/>
          <p:nvPr/>
        </p:nvGrpSpPr>
        <p:grpSpPr>
          <a:xfrm>
            <a:off x="10859690" y="5593840"/>
            <a:ext cx="1185902" cy="381130"/>
            <a:chOff x="10814722" y="4384895"/>
            <a:chExt cx="1185902" cy="31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1" name="TextBox 780"/>
                <p:cNvSpPr txBox="1"/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81" name="TextBox 7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87500" r="-15663" b="-114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1" name="Straight Arrow Connector 790"/>
            <p:cNvCxnSpPr>
              <a:stCxn id="722" idx="3"/>
              <a:endCxn id="781" idx="1"/>
            </p:cNvCxnSpPr>
            <p:nvPr/>
          </p:nvCxnSpPr>
          <p:spPr>
            <a:xfrm>
              <a:off x="10814722" y="4537319"/>
              <a:ext cx="183584" cy="70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1119" y="743492"/>
            <a:ext cx="3330678" cy="1792026"/>
            <a:chOff x="-12232" y="1190818"/>
            <a:chExt cx="3330678" cy="1792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4" idx="3"/>
              <a:endCxn id="71" idx="1"/>
            </p:cNvCxnSpPr>
            <p:nvPr/>
          </p:nvCxnSpPr>
          <p:spPr>
            <a:xfrm>
              <a:off x="600307" y="1452428"/>
              <a:ext cx="1199867" cy="5287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1" idx="2"/>
            </p:cNvCxnSpPr>
            <p:nvPr/>
          </p:nvCxnSpPr>
          <p:spPr>
            <a:xfrm flipV="1">
              <a:off x="608579" y="2078135"/>
              <a:ext cx="1152546" cy="869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3"/>
              <a:endCxn id="71" idx="3"/>
            </p:cNvCxnSpPr>
            <p:nvPr/>
          </p:nvCxnSpPr>
          <p:spPr>
            <a:xfrm flipV="1">
              <a:off x="608579" y="2175122"/>
              <a:ext cx="1191595" cy="546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1" idx="6"/>
              <a:endCxn id="19" idx="1"/>
            </p:cNvCxnSpPr>
            <p:nvPr/>
          </p:nvCxnSpPr>
          <p:spPr>
            <a:xfrm flipV="1">
              <a:off x="2027765" y="2073758"/>
              <a:ext cx="881706" cy="43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/>
            <p:cNvSpPr/>
            <p:nvPr/>
          </p:nvSpPr>
          <p:spPr>
            <a:xfrm>
              <a:off x="1761125" y="1940975"/>
              <a:ext cx="26664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28782D-C70B-49CE-A7D9-EC4F4AF497F6}"/>
              </a:ext>
            </a:extLst>
          </p:cNvPr>
          <p:cNvGrpSpPr/>
          <p:nvPr/>
        </p:nvGrpSpPr>
        <p:grpSpPr>
          <a:xfrm>
            <a:off x="5560419" y="5790338"/>
            <a:ext cx="1051587" cy="1121031"/>
            <a:chOff x="5560419" y="5790338"/>
            <a:chExt cx="1051587" cy="112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/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/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[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A134003-E4FA-49E1-8492-76C5A1671BF3}"/>
                </a:ext>
              </a:extLst>
            </p:cNvPr>
            <p:cNvCxnSpPr>
              <a:cxnSpLocks/>
              <a:stCxn id="126" idx="3"/>
              <a:endCxn id="725" idx="1"/>
            </p:cNvCxnSpPr>
            <p:nvPr/>
          </p:nvCxnSpPr>
          <p:spPr>
            <a:xfrm flipV="1">
              <a:off x="6250403" y="5790338"/>
              <a:ext cx="361603" cy="5495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EDBFDCA-A50F-402F-95DB-C9A99F2B4135}"/>
                </a:ext>
              </a:extLst>
            </p:cNvPr>
            <p:cNvCxnSpPr>
              <a:cxnSpLocks/>
              <a:stCxn id="127" idx="3"/>
              <a:endCxn id="725" idx="1"/>
            </p:cNvCxnSpPr>
            <p:nvPr/>
          </p:nvCxnSpPr>
          <p:spPr>
            <a:xfrm flipV="1">
              <a:off x="6250403" y="5790338"/>
              <a:ext cx="361603" cy="9143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7A40E-DDB3-5EDA-22A9-5CC73703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8528" y="3848298"/>
            <a:ext cx="5140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4FB9EF-F1E5-8D87-F14B-1B79AEAD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5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6253-B516-C910-17CB-9ED2523C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59A6-6CA6-DDB1-D781-79BCBBA2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Logistic Regression Review</a:t>
            </a:r>
          </a:p>
          <a:p>
            <a:r>
              <a:rPr lang="en-PK" dirty="0"/>
              <a:t>Neural Networks</a:t>
            </a:r>
          </a:p>
          <a:p>
            <a:pPr lvl="1"/>
            <a:r>
              <a:rPr lang="en-PK" dirty="0"/>
              <a:t>Forward pass</a:t>
            </a:r>
          </a:p>
          <a:p>
            <a:pPr lvl="1"/>
            <a:r>
              <a:rPr lang="en-PK" dirty="0"/>
              <a:t>Backward pass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C0F0A-DE72-E60B-EE88-282DE2B2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88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4D2F4-473C-9324-87D7-CE04AD14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1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4371" y="3697691"/>
            <a:ext cx="50489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Computing 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Network’s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C9C27-2322-8891-F80E-5FF8AA00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54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oMath>
                      </m:oMathPara>
                    </a14:m>
                    <a:endPara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02AEF-FE15-E8D2-2C9A-A0F5C552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oMath>
                      </m:oMathPara>
                    </a14:m>
                    <a:endPara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E6E6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E6E6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0581B-1ADB-F305-19DF-971B828C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4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+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[1]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,  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 1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[1]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𝜎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+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[1]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,  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 2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[1]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𝜎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+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[1]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,  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 3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[1]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𝜎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+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[1]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,  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 4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[1]</m:t>
                        </m:r>
                      </m:sup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𝜎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(</m:t>
                    </m:r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4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F7AD6-9E48-7826-755F-1310BAEA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3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-1" y="-7522"/>
            <a:ext cx="1191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Neural Network Representation learning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8518" y="122675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Given input 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2D658C0-D153-42D6-A16D-B8A5888A4726}"/>
              </a:ext>
            </a:extLst>
          </p:cNvPr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CE84FB2-B786-4F5C-AE5F-D4EA9C960B85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9697EDE-4FF4-4EC9-B773-283E98967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6D8B95E-DC43-476A-9E29-5B24608E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05C52EC-82DE-4BA2-BFC9-58427CB160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B66AD809-0771-4ED3-8BFB-5D213FB229AD}"/>
                  </a:ext>
                </a:extLst>
              </p:cNvPr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E6EB122-131D-4345-8D6D-58690A546543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F1AB654-0349-481A-AC85-63C6DC585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0DE9E1A-C977-4A9D-98D0-C201A1397E5F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53ABDA-9617-4995-9E0C-DFAFDE2E4B05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8294FC6-65BA-48EC-8680-B4EA750FA55A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8EC7852-14F7-4B8E-85F1-7EB5EA7DA11D}"/>
                  </a:ext>
                </a:extLst>
              </p:cNvPr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62DD72D-C37B-4217-BAB0-6432B9EC66A3}"/>
                  </a:ext>
                </a:extLst>
              </p:cNvPr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513B7E1-400F-49E4-8500-126F65361556}"/>
                  </a:ext>
                </a:extLst>
              </p:cNvPr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E1CCFA4-4E7A-46CB-AF13-BC28596CDFBA}"/>
                  </a:ext>
                </a:extLst>
              </p:cNvPr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232ADFF-6A6E-4818-9277-C7CD64F3F0F2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34C8F2B-66FB-4E9E-9DFD-7E81B60A8815}"/>
                  </a:ext>
                </a:extLst>
              </p:cNvPr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0E5EA28-7A7B-4389-AAED-FE0835C040EB}"/>
                  </a:ext>
                </a:extLst>
              </p:cNvPr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D0DF142-FA14-408F-B9A4-89567D0F68D4}"/>
                  </a:ext>
                </a:extLst>
              </p:cNvPr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7259D2B-F93F-407E-85F1-AD599AD99660}"/>
                  </a:ext>
                </a:extLst>
              </p:cNvPr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A59A86B-59FF-4A96-9E32-258E2BC6E1E2}"/>
                  </a:ext>
                </a:extLst>
              </p:cNvPr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3F9ABF4-F1D8-4A02-80EB-345C0D2895DA}"/>
                  </a:ext>
                </a:extLst>
              </p:cNvPr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BA81A77-3E1C-4B84-9EAC-3CC4A01F2C64}"/>
                  </a:ext>
                </a:extLst>
              </p:cNvPr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74ABBDB-4747-4C09-A3FA-9812E051C06D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8C6021A-1171-451F-913F-36A7FB6914EF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539C78C-1F4A-46BA-BBC4-A1998E948FF4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9EDCCAA-E281-4992-ABEC-4AC0E075A8B3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03B05D2-1ECC-45DC-B187-A9DE73CFB72C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BC34859-CF54-4E3A-8FC3-FC0F9EC88D68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324771-5513-474E-BFB6-81C2CAC25F85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E23087-E86E-4160-98D3-2EC1B10ED8BF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2B0C522-AAAC-4F50-8BAF-5BAF0C8B5DC7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EFCB5-6BB0-79A0-ECB5-4A7E304F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18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5537" y="3848298"/>
            <a:ext cx="59466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Vectorizing across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28DCA-8D4E-2C54-B35D-B17AAB7C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0" y="-9593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678094" y="1327802"/>
            <a:ext cx="3774895" cy="2083498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stCxn id="15" idx="7"/>
              <a:endCxn id="16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4" idx="5"/>
              <a:endCxn id="16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11" idx="5"/>
              <a:endCxn id="16" idx="2"/>
            </p:cNvCxnSpPr>
            <p:nvPr/>
          </p:nvCxnSpPr>
          <p:spPr>
            <a:xfrm>
              <a:off x="2232040" y="2621128"/>
              <a:ext cx="512256" cy="10046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/>
            <p:cNvCxnSpPr>
              <a:stCxn id="7" idx="3"/>
              <a:endCxn id="14" idx="2"/>
            </p:cNvCxnSpPr>
            <p:nvPr/>
          </p:nvCxnSpPr>
          <p:spPr>
            <a:xfrm flipV="1">
              <a:off x="1340386" y="3216218"/>
              <a:ext cx="537325" cy="1179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15" idx="2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3"/>
              <a:endCxn id="11" idx="2"/>
            </p:cNvCxnSpPr>
            <p:nvPr/>
          </p:nvCxnSpPr>
          <p:spPr>
            <a:xfrm flipV="1">
              <a:off x="1340386" y="2391360"/>
              <a:ext cx="537325" cy="2004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3"/>
              <a:endCxn id="14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3"/>
              <a:endCxn id="11" idx="2"/>
            </p:cNvCxnSpPr>
            <p:nvPr/>
          </p:nvCxnSpPr>
          <p:spPr>
            <a:xfrm flipV="1">
              <a:off x="1330420" y="2391360"/>
              <a:ext cx="547291" cy="123441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3"/>
              <a:endCxn id="15" idx="2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3"/>
              <a:endCxn id="11" idx="2"/>
            </p:cNvCxnSpPr>
            <p:nvPr/>
          </p:nvCxnSpPr>
          <p:spPr>
            <a:xfrm flipV="1">
              <a:off x="1340056" y="2391359"/>
              <a:ext cx="537655" cy="4644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3"/>
              <a:endCxn id="14" idx="2"/>
            </p:cNvCxnSpPr>
            <p:nvPr/>
          </p:nvCxnSpPr>
          <p:spPr>
            <a:xfrm>
              <a:off x="1340056" y="2855790"/>
              <a:ext cx="537655" cy="360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3"/>
              <a:endCxn id="15" idx="2"/>
            </p:cNvCxnSpPr>
            <p:nvPr/>
          </p:nvCxnSpPr>
          <p:spPr>
            <a:xfrm>
              <a:off x="1340056" y="2855790"/>
              <a:ext cx="537655" cy="11852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Straight Arrow Connector 39"/>
            <p:cNvCxnSpPr>
              <a:stCxn id="5" idx="3"/>
              <a:endCxn id="26" idx="2"/>
            </p:cNvCxnSpPr>
            <p:nvPr/>
          </p:nvCxnSpPr>
          <p:spPr>
            <a:xfrm>
              <a:off x="1340056" y="2855790"/>
              <a:ext cx="537655" cy="20101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3"/>
              <a:endCxn id="26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3"/>
              <a:endCxn id="26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6" idx="7"/>
              <a:endCxn id="16" idx="2"/>
            </p:cNvCxnSpPr>
            <p:nvPr/>
          </p:nvCxnSpPr>
          <p:spPr>
            <a:xfrm flipV="1">
              <a:off x="2232040" y="3625772"/>
              <a:ext cx="512256" cy="10103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502088" y="1331868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8069-575E-3F58-FD61-42ED38FE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62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327580" y="-9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EDBC9-477A-407F-ADD5-203A423566A4}"/>
              </a:ext>
            </a:extLst>
          </p:cNvPr>
          <p:cNvSpPr txBox="1"/>
          <p:nvPr/>
        </p:nvSpPr>
        <p:spPr>
          <a:xfrm>
            <a:off x="412595" y="1112214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for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 = 1 to m: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3756E-A4F8-CF67-EA94-56BF1C26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28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56DBCE-3658-BA81-20E4-26ABADA858AD}"/>
              </a:ext>
            </a:extLst>
          </p:cNvPr>
          <p:cNvGrpSpPr/>
          <p:nvPr/>
        </p:nvGrpSpPr>
        <p:grpSpPr>
          <a:xfrm>
            <a:off x="6237068" y="4437408"/>
            <a:ext cx="3407471" cy="1918942"/>
            <a:chOff x="6947887" y="4394274"/>
            <a:chExt cx="3407471" cy="1918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226ABB7-9F39-5B5D-5BDD-728835066252}"/>
                    </a:ext>
                  </a:extLst>
                </p:cNvPr>
                <p:cNvSpPr txBox="1"/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200B45-A210-306A-49F1-C498DE38E25B}"/>
                    </a:ext>
                  </a:extLst>
                </p:cNvPr>
                <p:cNvSpPr txBox="1"/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B1CA044-D0DB-8270-1A3D-3159F849C49E}"/>
                    </a:ext>
                  </a:extLst>
                </p:cNvPr>
                <p:cNvSpPr txBox="1"/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BA5AF32-F452-6BBC-C946-ACD230BF55E3}"/>
                    </a:ext>
                  </a:extLst>
                </p:cNvPr>
                <p:cNvSpPr txBox="1"/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33184F-1411-9F18-7834-C6FE24738265}"/>
              </a:ext>
            </a:extLst>
          </p:cNvPr>
          <p:cNvCxnSpPr/>
          <p:nvPr/>
        </p:nvCxnSpPr>
        <p:spPr>
          <a:xfrm>
            <a:off x="4984955" y="3796512"/>
            <a:ext cx="963561" cy="510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33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4528" y="3676175"/>
            <a:ext cx="46886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vectorized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E458A-C91E-5F3E-9490-9DA09F2A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1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EBC47-8366-E62D-A348-A2C8E7211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Review: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1244-08CB-9F2B-69A9-AEAA7344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DF158-06B9-16BB-0958-F564BEC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2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7579" y="-9593"/>
            <a:ext cx="113933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Justification for vectorized implementation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5D9BFC-BACF-0D07-7606-FAB74728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EEE67B-7A22-181F-4F69-0F79049BCED7}"/>
                  </a:ext>
                </a:extLst>
              </p:cNvPr>
              <p:cNvSpPr txBox="1"/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EEE67B-7A22-181F-4F69-0F79049BC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blipFill>
                <a:blip r:embed="rId3"/>
                <a:stretch>
                  <a:fillRect l="-104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C2C2DF-D254-70E4-1B63-0641FC787758}"/>
                  </a:ext>
                </a:extLst>
              </p:cNvPr>
              <p:cNvSpPr txBox="1"/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C2C2DF-D254-70E4-1B63-0641FC787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blipFill>
                <a:blip r:embed="rId4"/>
                <a:stretch>
                  <a:fillRect l="-1357" r="-4072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4FC9EE-73D4-92AB-7297-227F86D2FE18}"/>
                  </a:ext>
                </a:extLst>
              </p:cNvPr>
              <p:cNvSpPr txBox="1"/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4FC9EE-73D4-92AB-7297-227F86D2F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blipFill>
                <a:blip r:embed="rId5"/>
                <a:stretch>
                  <a:fillRect l="-955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3957B4-6962-E01D-C7F0-D054AD4B7EBD}"/>
                  </a:ext>
                </a:extLst>
              </p:cNvPr>
              <p:cNvSpPr txBox="1"/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3957B4-6962-E01D-C7F0-D054AD4B7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blipFill>
                <a:blip r:embed="rId6"/>
                <a:stretch>
                  <a:fillRect l="-1357" r="-4072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B41CB05-CB7F-1084-2AEA-7A2E8115D86A}"/>
              </a:ext>
            </a:extLst>
          </p:cNvPr>
          <p:cNvSpPr txBox="1"/>
          <p:nvPr/>
        </p:nvSpPr>
        <p:spPr>
          <a:xfrm>
            <a:off x="412595" y="1112214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for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 = 1 to m: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A80EEC-A95C-7D45-C9AA-E7BB7B8C3909}"/>
              </a:ext>
            </a:extLst>
          </p:cNvPr>
          <p:cNvGrpSpPr/>
          <p:nvPr/>
        </p:nvGrpSpPr>
        <p:grpSpPr>
          <a:xfrm>
            <a:off x="6237068" y="4437408"/>
            <a:ext cx="3407471" cy="1918942"/>
            <a:chOff x="6947887" y="4394274"/>
            <a:chExt cx="3407471" cy="1918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D2E2569-0A45-D7AF-2D2E-2B88F2F98DDC}"/>
                    </a:ext>
                  </a:extLst>
                </p:cNvPr>
                <p:cNvSpPr txBox="1"/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47F7F81-1D76-B3D0-1E4D-920BD02D4D08}"/>
                    </a:ext>
                  </a:extLst>
                </p:cNvPr>
                <p:cNvSpPr txBox="1"/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2885C3-A278-CFE0-FCD6-0C90901E66EF}"/>
                    </a:ext>
                  </a:extLst>
                </p:cNvPr>
                <p:cNvSpPr txBox="1"/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ED1D392-F034-BDE0-7FF2-60C0A4D2B628}"/>
                    </a:ext>
                  </a:extLst>
                </p:cNvPr>
                <p:cNvSpPr txBox="1"/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E75776-C768-0788-5DFE-16E974C31BB1}"/>
              </a:ext>
            </a:extLst>
          </p:cNvPr>
          <p:cNvCxnSpPr/>
          <p:nvPr/>
        </p:nvCxnSpPr>
        <p:spPr>
          <a:xfrm>
            <a:off x="4984955" y="3796512"/>
            <a:ext cx="963561" cy="510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058B940-7351-97FD-9B34-6F81A36C534A}"/>
              </a:ext>
            </a:extLst>
          </p:cNvPr>
          <p:cNvSpPr/>
          <p:nvPr/>
        </p:nvSpPr>
        <p:spPr>
          <a:xfrm>
            <a:off x="912413" y="2172771"/>
            <a:ext cx="2981161" cy="460575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5D0A55-9FC0-EBED-AE3E-8ABE21B97EF8}"/>
              </a:ext>
            </a:extLst>
          </p:cNvPr>
          <p:cNvSpPr/>
          <p:nvPr/>
        </p:nvSpPr>
        <p:spPr>
          <a:xfrm>
            <a:off x="3608439" y="1621895"/>
            <a:ext cx="855406" cy="460574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D098E9-B69A-A441-4DB7-1A789535622B}"/>
              </a:ext>
            </a:extLst>
          </p:cNvPr>
          <p:cNvSpPr/>
          <p:nvPr/>
        </p:nvSpPr>
        <p:spPr>
          <a:xfrm>
            <a:off x="912413" y="2721176"/>
            <a:ext cx="3915226" cy="1063605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3922E3-6114-6413-6E1B-0D433685F7DE}"/>
              </a:ext>
            </a:extLst>
          </p:cNvPr>
          <p:cNvSpPr/>
          <p:nvPr/>
        </p:nvSpPr>
        <p:spPr>
          <a:xfrm>
            <a:off x="8380013" y="4389333"/>
            <a:ext cx="1049122" cy="508649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75CDF2-62C1-CBAD-190E-6E5CCEA2FCAC}"/>
              </a:ext>
            </a:extLst>
          </p:cNvPr>
          <p:cNvSpPr/>
          <p:nvPr/>
        </p:nvSpPr>
        <p:spPr>
          <a:xfrm>
            <a:off x="5954933" y="4873061"/>
            <a:ext cx="3689606" cy="1483289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365806" y="1000909"/>
            <a:ext cx="3455983" cy="1934475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/>
            <p:cNvCxnSpPr>
              <a:endCxn id="74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  <a:endCxn id="74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/>
            <p:cNvCxnSpPr>
              <a:stCxn id="69" idx="5"/>
              <a:endCxn id="74" idx="1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Oval 69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4" name="Straight Arrow Connector 73"/>
            <p:cNvCxnSpPr>
              <a:stCxn id="65" idx="3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4" idx="3"/>
              <a:endCxn id="72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4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3"/>
              <a:endCxn id="71" idx="2"/>
            </p:cNvCxnSpPr>
            <p:nvPr/>
          </p:nvCxnSpPr>
          <p:spPr>
            <a:xfrm flipV="1">
              <a:off x="1340386" y="4041076"/>
              <a:ext cx="537325" cy="354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3" name="Straight Arrow Connector 82"/>
            <p:cNvCxnSpPr>
              <a:stCxn id="63" idx="3"/>
              <a:endCxn id="82" idx="2"/>
            </p:cNvCxnSpPr>
            <p:nvPr/>
          </p:nvCxnSpPr>
          <p:spPr>
            <a:xfrm>
              <a:off x="1340386" y="4395752"/>
              <a:ext cx="537325" cy="47018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64" idx="3"/>
              <a:endCxn id="84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65" idx="3"/>
              <a:endCxn id="84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4" idx="7"/>
              <a:endCxn id="74" idx="3"/>
            </p:cNvCxnSpPr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>
          <a:xfrm>
            <a:off x="81335" y="16451"/>
            <a:ext cx="12183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Recap of vectorizing across multiple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837749" y="1086811"/>
            <a:ext cx="4801263" cy="2636093"/>
            <a:chOff x="6655871" y="1616667"/>
            <a:chExt cx="4801263" cy="2636093"/>
          </a:xfrm>
        </p:grpSpPr>
        <p:sp>
          <p:nvSpPr>
            <p:cNvPr id="12" name="TextBox 11"/>
            <p:cNvSpPr txBox="1"/>
            <p:nvPr/>
          </p:nvSpPr>
          <p:spPr>
            <a:xfrm>
              <a:off x="6655871" y="1616667"/>
              <a:ext cx="3191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charset="0"/>
                  <a:ea typeface="Courier" charset="0"/>
                  <a:cs typeface="Courier" charset="0"/>
                </a:rPr>
                <a:t>for i = 1 to 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AB5D9-D287-415D-ADB7-117D3FA7F938}"/>
              </a:ext>
            </a:extLst>
          </p:cNvPr>
          <p:cNvGrpSpPr/>
          <p:nvPr/>
        </p:nvGrpSpPr>
        <p:grpSpPr>
          <a:xfrm>
            <a:off x="426458" y="3099822"/>
            <a:ext cx="3575102" cy="1816815"/>
            <a:chOff x="246687" y="3535512"/>
            <a:chExt cx="3575102" cy="1816815"/>
          </a:xfrm>
        </p:grpSpPr>
        <p:sp>
          <p:nvSpPr>
            <p:cNvPr id="29" name="TextBox 28"/>
            <p:cNvSpPr txBox="1"/>
            <p:nvPr/>
          </p:nvSpPr>
          <p:spPr>
            <a:xfrm>
              <a:off x="2525906" y="41585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r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Mangal" panose="02040503050203030202" pitchFamily="18" charset="0"/>
                </a:rPr>
                <a:t>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14" name="Left Bracket 13"/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ight Bracket 16"/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𝑋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=</m:t>
                            </m:r>
                          </m:oMath>
                        </m:oMathPara>
                      </a14:m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/>
              <p:cNvGrpSpPr/>
              <p:nvPr/>
            </p:nvGrpSpPr>
            <p:grpSpPr>
              <a:xfrm>
                <a:off x="940292" y="4971083"/>
                <a:ext cx="862031" cy="1466251"/>
                <a:chOff x="940292" y="4971083"/>
                <a:chExt cx="862031" cy="14662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Straight Connector 21"/>
                <p:cNvCxnSpPr>
                  <a:endCxn id="20" idx="0"/>
                </p:cNvCxnSpPr>
                <p:nvPr/>
              </p:nvCxnSpPr>
              <p:spPr>
                <a:xfrm>
                  <a:off x="1370220" y="4971083"/>
                  <a:ext cx="1088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20" idx="2"/>
                </p:cNvCxnSpPr>
                <p:nvPr/>
              </p:nvCxnSpPr>
              <p:spPr>
                <a:xfrm flipH="1">
                  <a:off x="1369133" y="5980134"/>
                  <a:ext cx="2175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1605756" y="4963933"/>
                <a:ext cx="862031" cy="1476650"/>
                <a:chOff x="1605756" y="4963933"/>
                <a:chExt cx="862031" cy="1476650"/>
              </a:xfrm>
            </p:grpSpPr>
            <p:cxnSp>
              <p:nvCxnSpPr>
                <p:cNvPr id="96" name="Straight Connector 95"/>
                <p:cNvCxnSpPr>
                  <a:stCxn id="100" idx="2"/>
                </p:cNvCxnSpPr>
                <p:nvPr/>
              </p:nvCxnSpPr>
              <p:spPr>
                <a:xfrm flipH="1">
                  <a:off x="2034238" y="5983383"/>
                  <a:ext cx="2534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/>
                    <p:cNvSpPr txBox="1"/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2" name="Straight Connector 101"/>
                <p:cNvCxnSpPr>
                  <a:endCxn id="100" idx="0"/>
                </p:cNvCxnSpPr>
                <p:nvPr/>
              </p:nvCxnSpPr>
              <p:spPr>
                <a:xfrm>
                  <a:off x="2035505" y="4963933"/>
                  <a:ext cx="1267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2670341" y="4937909"/>
                <a:ext cx="959493" cy="1499425"/>
                <a:chOff x="2670341" y="4937909"/>
                <a:chExt cx="959493" cy="1499425"/>
              </a:xfrm>
            </p:grpSpPr>
            <p:cxnSp>
              <p:nvCxnSpPr>
                <p:cNvPr id="98" name="Straight Connector 97"/>
                <p:cNvCxnSpPr>
                  <a:stCxn id="101" idx="2"/>
                </p:cNvCxnSpPr>
                <p:nvPr/>
              </p:nvCxnSpPr>
              <p:spPr>
                <a:xfrm flipH="1">
                  <a:off x="3149129" y="5980134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endCxn id="101" idx="0"/>
                </p:cNvCxnSpPr>
                <p:nvPr/>
              </p:nvCxnSpPr>
              <p:spPr>
                <a:xfrm>
                  <a:off x="3149129" y="4937909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𝑚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93" name="Straight Arrow Connector 92"/>
          <p:cNvCxnSpPr>
            <a:stCxn id="61" idx="3"/>
            <a:endCxn id="82" idx="2"/>
          </p:cNvCxnSpPr>
          <p:nvPr/>
        </p:nvCxnSpPr>
        <p:spPr>
          <a:xfrm>
            <a:off x="1009931" y="1489640"/>
            <a:ext cx="549320" cy="12445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1" idx="3"/>
            <a:endCxn id="71" idx="2"/>
          </p:cNvCxnSpPr>
          <p:nvPr/>
        </p:nvCxnSpPr>
        <p:spPr>
          <a:xfrm>
            <a:off x="1009931" y="1489640"/>
            <a:ext cx="549320" cy="73385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Straight Arrow Connector 718"/>
          <p:cNvCxnSpPr>
            <a:stCxn id="63" idx="3"/>
            <a:endCxn id="70" idx="2"/>
          </p:cNvCxnSpPr>
          <p:nvPr/>
        </p:nvCxnSpPr>
        <p:spPr>
          <a:xfrm flipV="1">
            <a:off x="1010268" y="1712795"/>
            <a:ext cx="548983" cy="73029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Straight Arrow Connector 722"/>
          <p:cNvCxnSpPr>
            <a:stCxn id="61" idx="3"/>
            <a:endCxn id="70" idx="2"/>
          </p:cNvCxnSpPr>
          <p:nvPr/>
        </p:nvCxnSpPr>
        <p:spPr>
          <a:xfrm>
            <a:off x="1009931" y="1489640"/>
            <a:ext cx="549320" cy="22315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726"/>
          <p:cNvCxnSpPr>
            <a:stCxn id="61" idx="3"/>
            <a:endCxn id="67" idx="2"/>
          </p:cNvCxnSpPr>
          <p:nvPr/>
        </p:nvCxnSpPr>
        <p:spPr>
          <a:xfrm flipV="1">
            <a:off x="1009931" y="1202093"/>
            <a:ext cx="549320" cy="28754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/>
          <p:cNvCxnSpPr>
            <a:stCxn id="62" idx="3"/>
            <a:endCxn id="67" idx="2"/>
          </p:cNvCxnSpPr>
          <p:nvPr/>
        </p:nvCxnSpPr>
        <p:spPr>
          <a:xfrm flipV="1">
            <a:off x="1000086" y="1202093"/>
            <a:ext cx="559165" cy="76427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/>
          <p:cNvCxnSpPr>
            <a:stCxn id="63" idx="3"/>
            <a:endCxn id="67" idx="2"/>
          </p:cNvCxnSpPr>
          <p:nvPr/>
        </p:nvCxnSpPr>
        <p:spPr>
          <a:xfrm flipV="1">
            <a:off x="1010268" y="1202093"/>
            <a:ext cx="548983" cy="124099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B5F25D0-48E7-4E4F-B01A-C496D22D94A5}"/>
              </a:ext>
            </a:extLst>
          </p:cNvPr>
          <p:cNvGrpSpPr/>
          <p:nvPr/>
        </p:nvGrpSpPr>
        <p:grpSpPr>
          <a:xfrm>
            <a:off x="-35390" y="4994485"/>
            <a:ext cx="4890013" cy="1815871"/>
            <a:chOff x="-35390" y="4994485"/>
            <a:chExt cx="4890013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0" name="TextBox 759"/>
                <p:cNvSpPr txBox="1"/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60" name="TextBox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88DDEF-47FA-463D-8E7C-0046F736C093}"/>
                </a:ext>
              </a:extLst>
            </p:cNvPr>
            <p:cNvGrpSpPr/>
            <p:nvPr/>
          </p:nvGrpSpPr>
          <p:grpSpPr>
            <a:xfrm>
              <a:off x="-35390" y="4994485"/>
              <a:ext cx="4890013" cy="1815871"/>
              <a:chOff x="7159615" y="4693827"/>
              <a:chExt cx="4890013" cy="181587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159615" y="4693827"/>
                <a:ext cx="4890013" cy="1815871"/>
                <a:chOff x="-467209" y="4877537"/>
                <a:chExt cx="3874405" cy="181587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122" name="Left Bracket 121"/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Right Bracket 122"/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TextBox 123"/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=</m:t>
                            </m:r>
                          </m:oMath>
                        </a14:m>
                        <a:endPara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4" name="TextBox 1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blipFill rotWithShape="0"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 rotWithShape="0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Connector 119"/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116" name="Straight Connector 115"/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2382551" y="5019274"/>
                  <a:ext cx="1024645" cy="1418060"/>
                  <a:chOff x="2382551" y="5019274"/>
                  <a:chExt cx="1024645" cy="1418060"/>
                </a:xfrm>
              </p:grpSpPr>
              <p:cxnSp>
                <p:nvCxnSpPr>
                  <p:cNvPr id="113" name="Straight Connector 112"/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TextBox 114"/>
                      <p:cNvSpPr txBox="1"/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[1](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5" name="TextBox 1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blipFill rotWithShape="0"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61" name="TextBox 760"/>
              <p:cNvSpPr txBox="1"/>
              <p:nvPr/>
            </p:nvSpPr>
            <p:spPr>
              <a:xfrm>
                <a:off x="10541955" y="5352327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Mangal" panose="02040503050203030202" pitchFamily="18" charset="0"/>
                  </a:rPr>
                  <a:t>…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3A1C3-B739-4E59-8CED-37444836FD85}"/>
              </a:ext>
            </a:extLst>
          </p:cNvPr>
          <p:cNvGrpSpPr/>
          <p:nvPr/>
        </p:nvGrpSpPr>
        <p:grpSpPr>
          <a:xfrm>
            <a:off x="6050256" y="4405351"/>
            <a:ext cx="3407471" cy="1918942"/>
            <a:chOff x="6947887" y="4394274"/>
            <a:chExt cx="3407471" cy="1918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𝑋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/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/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6A868-3605-7DF6-236C-1CBF6E5D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8711" y="3848298"/>
            <a:ext cx="6420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EFF1E3-0055-5898-F3FC-60A95D7C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28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37" y="166866"/>
            <a:ext cx="9144000" cy="7064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702527" y="1418581"/>
            <a:ext cx="415522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>
              <a:stCxn id="18" idx="6"/>
              <a:endCxn id="1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7" idx="6"/>
              <a:endCxn id="1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/>
            <p:cNvCxnSpPr>
              <a:stCxn id="14" idx="6"/>
              <a:endCxn id="1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Arrow Connector 19"/>
            <p:cNvCxnSpPr>
              <a:stCxn id="10" idx="3"/>
              <a:endCxn id="1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3"/>
              <a:endCxn id="1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3"/>
              <a:endCxn id="1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3"/>
              <a:endCxn id="1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3"/>
              <a:endCxn id="1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3"/>
              <a:endCxn id="1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3"/>
              <a:endCxn id="1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3"/>
              <a:endCxn id="1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2028975" y="4663961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(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/>
          <p:cNvSpPr txBox="1"/>
          <p:nvPr/>
        </p:nvSpPr>
        <p:spPr>
          <a:xfrm>
            <a:off x="702527" y="3950738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Given x: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49B63-5746-76AE-D1A3-8D90E07F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33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56CB24-6A91-7708-5626-B191BBE93BFB}"/>
              </a:ext>
            </a:extLst>
          </p:cNvPr>
          <p:cNvGrpSpPr/>
          <p:nvPr/>
        </p:nvGrpSpPr>
        <p:grpSpPr>
          <a:xfrm>
            <a:off x="7524992" y="1207250"/>
            <a:ext cx="3582890" cy="3035875"/>
            <a:chOff x="7524992" y="1207250"/>
            <a:chExt cx="3582890" cy="3035875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508D5982-C617-62F3-059B-B1FDE88ADFB1}"/>
                </a:ext>
              </a:extLst>
            </p:cNvPr>
            <p:cNvSpPr/>
            <p:nvPr/>
          </p:nvSpPr>
          <p:spPr>
            <a:xfrm>
              <a:off x="7524992" y="1811375"/>
              <a:ext cx="3158975" cy="24317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236ABA-5734-9D85-CC38-7DACC8922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10301" y="1207250"/>
              <a:ext cx="2493874" cy="6655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EDECF0-87DE-3444-F299-A6EF90A1EE6B}"/>
                </a:ext>
              </a:extLst>
            </p:cNvPr>
            <p:cNvSpPr txBox="1"/>
            <p:nvPr/>
          </p:nvSpPr>
          <p:spPr>
            <a:xfrm>
              <a:off x="10463645" y="3688772"/>
              <a:ext cx="644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9F24C09-1081-A489-66B4-2CAF243DFD89}"/>
              </a:ext>
            </a:extLst>
          </p:cNvPr>
          <p:cNvSpPr/>
          <p:nvPr/>
        </p:nvSpPr>
        <p:spPr>
          <a:xfrm>
            <a:off x="3008642" y="5144058"/>
            <a:ext cx="1313975" cy="55189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3D8E39-D32C-874B-F4E8-A4CA5499095D}"/>
              </a:ext>
            </a:extLst>
          </p:cNvPr>
          <p:cNvSpPr/>
          <p:nvPr/>
        </p:nvSpPr>
        <p:spPr>
          <a:xfrm>
            <a:off x="3027604" y="6218396"/>
            <a:ext cx="1313975" cy="55189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Pros and cons of activation functions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 </m:t>
                          </m:r>
                          <m:f>
                            <m:fPr>
                              <m:ctrlPr>
                                <a:rPr kumimoji="0" lang="mr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275CC-0CCE-A26D-EB97-8944510D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34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1DC4F9B-A41E-521A-53D2-01C6DD67E6FB}"/>
              </a:ext>
            </a:extLst>
          </p:cNvPr>
          <p:cNvGrpSpPr/>
          <p:nvPr/>
        </p:nvGrpSpPr>
        <p:grpSpPr>
          <a:xfrm>
            <a:off x="7023363" y="813561"/>
            <a:ext cx="4014968" cy="3285356"/>
            <a:chOff x="7023363" y="813561"/>
            <a:chExt cx="4014968" cy="3285356"/>
          </a:xfrm>
        </p:grpSpPr>
        <p:grpSp>
          <p:nvGrpSpPr>
            <p:cNvPr id="90" name="Group 89"/>
            <p:cNvGrpSpPr/>
            <p:nvPr/>
          </p:nvGrpSpPr>
          <p:grpSpPr>
            <a:xfrm>
              <a:off x="7208768" y="813561"/>
              <a:ext cx="3829563" cy="2414852"/>
              <a:chOff x="7230413" y="866224"/>
              <a:chExt cx="3829563" cy="241485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0654096" y="2087075"/>
                <a:ext cx="4058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x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953076" y="866224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230413" y="1271473"/>
                <a:ext cx="3445328" cy="2009603"/>
                <a:chOff x="7270617" y="1253738"/>
                <a:chExt cx="3445328" cy="2009603"/>
              </a:xfrm>
            </p:grpSpPr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8758" y="1578060"/>
                  <a:ext cx="3029046" cy="1360957"/>
                </a:xfrm>
                <a:prstGeom prst="rect">
                  <a:avLst/>
                </a:prstGeom>
              </p:spPr>
            </p:pic>
            <p:grpSp>
              <p:nvGrpSpPr>
                <p:cNvPr id="87" name="Group 86"/>
                <p:cNvGrpSpPr/>
                <p:nvPr/>
              </p:nvGrpSpPr>
              <p:grpSpPr>
                <a:xfrm>
                  <a:off x="7270617" y="1253738"/>
                  <a:ext cx="3445328" cy="2009603"/>
                  <a:chOff x="7270617" y="1253738"/>
                  <a:chExt cx="3445328" cy="2009603"/>
                </a:xfrm>
              </p:grpSpPr>
              <p:cxnSp>
                <p:nvCxnSpPr>
                  <p:cNvPr id="22" name="Straight Arrow Connector 21"/>
                  <p:cNvCxnSpPr/>
                  <p:nvPr/>
                </p:nvCxnSpPr>
                <p:spPr>
                  <a:xfrm>
                    <a:off x="7270617" y="22489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/>
                  <p:cNvCxnSpPr/>
                  <p:nvPr/>
                </p:nvCxnSpPr>
                <p:spPr>
                  <a:xfrm>
                    <a:off x="8993546" y="1253738"/>
                    <a:ext cx="0" cy="200960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triangle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pic>
          <p:nvPicPr>
            <p:cNvPr id="1026" name="Picture 2" descr="What is Tanh activation function? - Nomidl">
              <a:extLst>
                <a:ext uri="{FF2B5EF4-FFF2-40B4-BE49-F238E27FC236}">
                  <a16:creationId xmlns:a16="http://schemas.microsoft.com/office/drawing/2014/main" id="{E4773AA4-1D6D-0407-4CE4-F594076E0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8" t="34658" r="10407" b="25010"/>
            <a:stretch/>
          </p:blipFill>
          <p:spPr bwMode="auto">
            <a:xfrm>
              <a:off x="8288214" y="2893892"/>
              <a:ext cx="2427731" cy="120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CBE93-4160-4799-4828-2BFD4D28169B}"/>
                </a:ext>
              </a:extLst>
            </p:cNvPr>
            <p:cNvSpPr txBox="1"/>
            <p:nvPr/>
          </p:nvSpPr>
          <p:spPr>
            <a:xfrm>
              <a:off x="7023363" y="3317256"/>
              <a:ext cx="1063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tanh: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A91150-42F9-7811-E43D-B202F4A65EE8}"/>
              </a:ext>
            </a:extLst>
          </p:cNvPr>
          <p:cNvGrpSpPr/>
          <p:nvPr/>
        </p:nvGrpSpPr>
        <p:grpSpPr>
          <a:xfrm>
            <a:off x="265995" y="3888840"/>
            <a:ext cx="3889054" cy="2802294"/>
            <a:chOff x="265995" y="3888840"/>
            <a:chExt cx="3889054" cy="2802294"/>
          </a:xfrm>
        </p:grpSpPr>
        <p:grpSp>
          <p:nvGrpSpPr>
            <p:cNvPr id="7" name="Group 6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17573" y="3888840"/>
                <a:ext cx="3737476" cy="2403547"/>
                <a:chOff x="417573" y="3888840"/>
                <a:chExt cx="3737476" cy="2403547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417573" y="4358467"/>
                  <a:ext cx="3737476" cy="1933920"/>
                  <a:chOff x="435050" y="3804505"/>
                  <a:chExt cx="3737476" cy="1933920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35050" y="3804505"/>
                    <a:ext cx="3737476" cy="1933920"/>
                    <a:chOff x="895351" y="1518557"/>
                    <a:chExt cx="3737476" cy="1933920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895351" y="1518557"/>
                      <a:ext cx="3445328" cy="1567543"/>
                      <a:chOff x="653144" y="1469572"/>
                      <a:chExt cx="3445328" cy="1567543"/>
                    </a:xfrm>
                  </p:grpSpPr>
                  <p:cxnSp>
                    <p:nvCxnSpPr>
                      <p:cNvPr id="29" name="Straight Arrow Connector 28"/>
                      <p:cNvCxnSpPr/>
                      <p:nvPr/>
                    </p:nvCxnSpPr>
                    <p:spPr>
                      <a:xfrm>
                        <a:off x="653144" y="3037115"/>
                        <a:ext cx="3445328" cy="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headEnd type="none" w="lg" len="lg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Arrow Connector 29"/>
                      <p:cNvCxnSpPr/>
                      <p:nvPr/>
                    </p:nvCxnSpPr>
                    <p:spPr>
                      <a:xfrm flipV="1">
                        <a:off x="2375808" y="1469572"/>
                        <a:ext cx="0" cy="156754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4250991" y="2867702"/>
                      <a:ext cx="381836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z</a:t>
                      </a:r>
                    </a:p>
                  </p:txBody>
                </p:sp>
              </p:grpSp>
              <p:cxnSp>
                <p:nvCxnSpPr>
                  <p:cNvPr id="32" name="Straight Connector 31"/>
                  <p:cNvCxnSpPr/>
                  <p:nvPr/>
                </p:nvCxnSpPr>
                <p:spPr>
                  <a:xfrm flipV="1">
                    <a:off x="2157715" y="3939902"/>
                    <a:ext cx="1427918" cy="142287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/>
                  <p:cNvCxnSpPr/>
                  <p:nvPr/>
                </p:nvCxnSpPr>
                <p:spPr>
                  <a:xfrm flipV="1">
                    <a:off x="592667" y="5361126"/>
                    <a:ext cx="1565047" cy="988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TextBox 40"/>
                <p:cNvSpPr txBox="1"/>
                <p:nvPr/>
              </p:nvSpPr>
              <p:spPr>
                <a:xfrm>
                  <a:off x="2142486" y="3888840"/>
                  <a:ext cx="41229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Schoolbook" charset="0"/>
                      <a:ea typeface="Century Schoolbook" charset="0"/>
                      <a:cs typeface="Century Schoolbook" charset="0"/>
                    </a:rPr>
                    <a:t>a</a:t>
                  </a:r>
                </a:p>
              </p:txBody>
            </p:sp>
          </p:grpSp>
          <p:cxnSp>
            <p:nvCxnSpPr>
              <p:cNvPr id="51" name="Straight Connector 50"/>
              <p:cNvCxnSpPr/>
              <p:nvPr/>
            </p:nvCxnSpPr>
            <p:spPr>
              <a:xfrm flipV="1">
                <a:off x="575189" y="5913798"/>
                <a:ext cx="1574887" cy="12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9C96BA-C027-DDE0-1957-CB0CE277F7F7}"/>
                    </a:ext>
                  </a:extLst>
                </p:cNvPr>
                <p:cNvSpPr txBox="1"/>
                <p:nvPr/>
              </p:nvSpPr>
              <p:spPr>
                <a:xfrm>
                  <a:off x="265995" y="6167914"/>
                  <a:ext cx="35094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Schoolbook" charset="0"/>
                      <a:ea typeface="Century Schoolbook" charset="0"/>
                      <a:cs typeface="Century Schoolbook" charset="0"/>
                    </a:rPr>
                    <a:t>ReLU: </a:t>
                  </a:r>
                  <a14:m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𝑎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⁡(0,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9C96BA-C027-DDE0-1957-CB0CE277F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95" y="6167914"/>
                  <a:ext cx="3509422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3610" t="-16279" r="-1083" b="-25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71395D-EDF2-ABE2-C20E-4673EC2FE890}"/>
              </a:ext>
            </a:extLst>
          </p:cNvPr>
          <p:cNvGrpSpPr/>
          <p:nvPr/>
        </p:nvGrpSpPr>
        <p:grpSpPr>
          <a:xfrm>
            <a:off x="6074405" y="4070663"/>
            <a:ext cx="5206682" cy="2675526"/>
            <a:chOff x="6074405" y="4070663"/>
            <a:chExt cx="5206682" cy="2675526"/>
          </a:xfrm>
        </p:grpSpPr>
        <p:grpSp>
          <p:nvGrpSpPr>
            <p:cNvPr id="2" name="Group 1"/>
            <p:cNvGrpSpPr/>
            <p:nvPr/>
          </p:nvGrpSpPr>
          <p:grpSpPr>
            <a:xfrm>
              <a:off x="7208768" y="4070663"/>
              <a:ext cx="3851208" cy="2394145"/>
              <a:chOff x="7208768" y="3794717"/>
              <a:chExt cx="3851208" cy="2394145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7208768" y="4244096"/>
                <a:ext cx="3851208" cy="1944766"/>
                <a:chOff x="435050" y="3804505"/>
                <a:chExt cx="3827164" cy="1944766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435050" y="3804505"/>
                  <a:ext cx="3827164" cy="1944766"/>
                  <a:chOff x="895351" y="1518557"/>
                  <a:chExt cx="3827164" cy="1944766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48" name="Straight Arrow Connector 47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4340679" y="2878548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654371" y="5361128"/>
                  <a:ext cx="1503343" cy="1463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/>
              <p:cNvSpPr txBox="1"/>
              <p:nvPr/>
            </p:nvSpPr>
            <p:spPr>
              <a:xfrm>
                <a:off x="8931431" y="3794717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A1D5CB-3FE6-A15D-6C47-A469C6A11657}"/>
                    </a:ext>
                  </a:extLst>
                </p:cNvPr>
                <p:cNvSpPr txBox="1"/>
                <p:nvPr/>
              </p:nvSpPr>
              <p:spPr>
                <a:xfrm>
                  <a:off x="6074405" y="6222969"/>
                  <a:ext cx="520668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Schoolbook" charset="0"/>
                      <a:ea typeface="Century Schoolbook" charset="0"/>
                      <a:cs typeface="Century Schoolbook" charset="0"/>
                    </a:rPr>
                    <a:t>Leaky ReLU: </a:t>
                  </a:r>
                  <a14:m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𝑎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⁡(0.1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A1D5CB-3FE6-A15D-6C47-A469C6A11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405" y="6222969"/>
                  <a:ext cx="5206682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433" t="-19048" b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ED32E1-E43A-DA28-C63C-324929320893}"/>
                  </a:ext>
                </a:extLst>
              </p:cNvPr>
              <p:cNvSpPr txBox="1"/>
              <p:nvPr/>
            </p:nvSpPr>
            <p:spPr>
              <a:xfrm>
                <a:off x="8288213" y="3335942"/>
                <a:ext cx="61586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ED32E1-E43A-DA28-C63C-324929320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13" y="3335942"/>
                <a:ext cx="61586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04548E13-12D9-B31E-415A-41C4A6C666D3}"/>
              </a:ext>
            </a:extLst>
          </p:cNvPr>
          <p:cNvGrpSpPr/>
          <p:nvPr/>
        </p:nvGrpSpPr>
        <p:grpSpPr>
          <a:xfrm>
            <a:off x="2236121" y="5236468"/>
            <a:ext cx="4455910" cy="663301"/>
            <a:chOff x="2236121" y="5236468"/>
            <a:chExt cx="4455910" cy="66330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D9188E-B6F9-8BCB-D524-890449D23364}"/>
                </a:ext>
              </a:extLst>
            </p:cNvPr>
            <p:cNvSpPr txBox="1"/>
            <p:nvPr/>
          </p:nvSpPr>
          <p:spPr>
            <a:xfrm>
              <a:off x="2829952" y="5236468"/>
              <a:ext cx="3862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Not differentiable </a:t>
              </a:r>
              <a:r>
                <a:rPr lang="en-US">
                  <a:solidFill>
                    <a:srgbClr val="C00000"/>
                  </a:solidFill>
                  <a:sym typeface="Wingdings" pitchFamily="2" charset="2"/>
                </a:rPr>
                <a:t> </a:t>
              </a:r>
              <a:r>
                <a:rPr lang="en-US">
                  <a:solidFill>
                    <a:srgbClr val="C00000"/>
                  </a:solidFill>
                </a:rPr>
                <a:t>subgradient! </a:t>
              </a:r>
            </a:p>
            <a:p>
              <a:r>
                <a:rPr lang="en-US">
                  <a:solidFill>
                    <a:srgbClr val="C00000"/>
                  </a:solidFill>
                </a:rPr>
                <a:t>If z = 0 </a:t>
              </a:r>
              <a:r>
                <a:rPr lang="en-US">
                  <a:solidFill>
                    <a:srgbClr val="C00000"/>
                  </a:solidFill>
                  <a:sym typeface="Wingdings" pitchFamily="2" charset="2"/>
                </a:rPr>
                <a:t> </a:t>
              </a:r>
              <a:r>
                <a:rPr lang="en-US">
                  <a:solidFill>
                    <a:srgbClr val="C00000"/>
                  </a:solidFill>
                </a:rPr>
                <a:t>grad = 0 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263FB65-C854-70E6-427E-624FA07CF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6121" y="5579370"/>
              <a:ext cx="627914" cy="32039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851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9594" y="3694186"/>
            <a:ext cx="66985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do you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non-linear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 functions?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F543E7-F103-8426-63F3-F262CE14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11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3" y="70829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Activation function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37411" y="3851950"/>
            <a:ext cx="3784377" cy="2772298"/>
            <a:chOff x="663540" y="3845802"/>
            <a:chExt cx="3784377" cy="2772298"/>
          </a:xfrm>
        </p:grpSpPr>
        <p:grpSp>
          <p:nvGrpSpPr>
            <p:cNvPr id="4" name="Group 3"/>
            <p:cNvGrpSpPr/>
            <p:nvPr/>
          </p:nvGrpSpPr>
          <p:grpSpPr>
            <a:xfrm>
              <a:off x="1099886" y="4461933"/>
              <a:ext cx="3348031" cy="2156167"/>
              <a:chOff x="7572605" y="1318041"/>
              <a:chExt cx="3348031" cy="19616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[1]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oMath>
                      </m:oMathPara>
                    </a14:m>
                    <a:endParaRPr kumimoji="0" 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[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]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oMath>
                      </m:oMathPara>
                    </a14:m>
                    <a:endParaRPr kumimoji="0" lang="en-US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/>
            <p:cNvSpPr txBox="1"/>
            <p:nvPr/>
          </p:nvSpPr>
          <p:spPr>
            <a:xfrm>
              <a:off x="663540" y="3845802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rPr>
                <a:t>Given  x: </a:t>
              </a:r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702527" y="1418581"/>
            <a:ext cx="473890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Box 482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/>
            <p:cNvCxnSpPr>
              <a:stCxn id="498" idx="6"/>
              <a:endCxn id="49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>
              <a:stCxn id="497" idx="6"/>
              <a:endCxn id="49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Oval 488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90" name="Straight Arrow Connector 489"/>
            <p:cNvCxnSpPr>
              <a:stCxn id="494" idx="6"/>
              <a:endCxn id="49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2" name="Oval 491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3" name="Oval 492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Oval 493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95" name="Straight Arrow Connector 494"/>
            <p:cNvCxnSpPr>
              <a:stCxn id="490" idx="3"/>
              <a:endCxn id="49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>
              <a:stCxn id="490" idx="3"/>
              <a:endCxn id="49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>
              <a:stCxn id="490" idx="3"/>
              <a:endCxn id="49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Arrow Connector 497"/>
            <p:cNvCxnSpPr>
              <a:stCxn id="489" idx="3"/>
              <a:endCxn id="49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>
              <a:stCxn id="489" idx="3"/>
              <a:endCxn id="49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>
              <a:stCxn id="489" idx="3"/>
              <a:endCxn id="49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>
              <a:stCxn id="488" idx="3"/>
              <a:endCxn id="49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>
              <a:stCxn id="488" idx="3"/>
              <a:endCxn id="49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>
              <a:stCxn id="488" idx="3"/>
              <a:endCxn id="49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235C8-0F6A-B3C8-FC30-F9BE2BE7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8DAF13-BC91-142B-87D7-1A59DB8F8765}"/>
                  </a:ext>
                </a:extLst>
              </p:cNvPr>
              <p:cNvSpPr txBox="1"/>
              <p:nvPr/>
            </p:nvSpPr>
            <p:spPr>
              <a:xfrm>
                <a:off x="6293895" y="1206224"/>
                <a:ext cx="4951133" cy="1773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If g(z) is an identity function or a linear function, it becomes a ”linear regression”</a:t>
                </a:r>
              </a:p>
              <a:p>
                <a:endParaRPr lang="en-US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8DAF13-BC91-142B-87D7-1A59DB8F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895" y="1206224"/>
                <a:ext cx="4951133" cy="1773306"/>
              </a:xfrm>
              <a:prstGeom prst="rect">
                <a:avLst/>
              </a:prstGeom>
              <a:blipFill>
                <a:blip r:embed="rId11"/>
                <a:stretch>
                  <a:fillRect l="-1023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389531C-2DD5-9788-4849-817E6F67E45A}"/>
              </a:ext>
            </a:extLst>
          </p:cNvPr>
          <p:cNvGrpSpPr/>
          <p:nvPr/>
        </p:nvGrpSpPr>
        <p:grpSpPr>
          <a:xfrm>
            <a:off x="6293895" y="4429513"/>
            <a:ext cx="4951133" cy="2031723"/>
            <a:chOff x="6293895" y="3953136"/>
            <a:chExt cx="4951133" cy="20317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CC59B2-926C-F93B-1BD0-1512B016A2EE}"/>
                    </a:ext>
                  </a:extLst>
                </p:cNvPr>
                <p:cNvSpPr txBox="1"/>
                <p:nvPr/>
              </p:nvSpPr>
              <p:spPr>
                <a:xfrm>
                  <a:off x="6293895" y="3953136"/>
                  <a:ext cx="4951133" cy="935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For classification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lang="en-US"/>
                    <a:t> is sigmoid, how do we do regression?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CC59B2-926C-F93B-1BD0-1512B016A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3895" y="3953136"/>
                  <a:ext cx="4951133" cy="935128"/>
                </a:xfrm>
                <a:prstGeom prst="rect">
                  <a:avLst/>
                </a:prstGeom>
                <a:blipFill>
                  <a:blip r:embed="rId12"/>
                  <a:stretch>
                    <a:fillRect l="-1023" t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E4F83A-6D26-BCDA-C7BC-D4DF36E92170}"/>
                </a:ext>
              </a:extLst>
            </p:cNvPr>
            <p:cNvGrpSpPr/>
            <p:nvPr/>
          </p:nvGrpSpPr>
          <p:grpSpPr>
            <a:xfrm>
              <a:off x="7505604" y="4594071"/>
              <a:ext cx="2291579" cy="1390788"/>
              <a:chOff x="479374" y="596702"/>
              <a:chExt cx="3862988" cy="250277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A85922A-1411-FFA2-B689-5A70AA2E2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65" y="1288300"/>
                <a:ext cx="3029046" cy="1360957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977C8B-51FA-79E4-1895-B620D48B7621}"/>
                  </a:ext>
                </a:extLst>
              </p:cNvPr>
              <p:cNvSpPr txBox="1"/>
              <p:nvPr/>
            </p:nvSpPr>
            <p:spPr>
              <a:xfrm>
                <a:off x="2207881" y="596702"/>
                <a:ext cx="551797" cy="720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730E15B-7501-63ED-1AC6-7DF6AFA48A4F}"/>
                  </a:ext>
                </a:extLst>
              </p:cNvPr>
              <p:cNvGrpSpPr/>
              <p:nvPr/>
            </p:nvGrpSpPr>
            <p:grpSpPr>
              <a:xfrm>
                <a:off x="479374" y="1043923"/>
                <a:ext cx="3862988" cy="2055552"/>
                <a:chOff x="895351" y="1518557"/>
                <a:chExt cx="3862988" cy="205555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D5DA9EF-5AB2-6C9A-A884-42BF4DA17A26}"/>
                    </a:ext>
                  </a:extLst>
                </p:cNvPr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F56C4439-1DAD-5D2F-2421-F4AA77D9BE30}"/>
                      </a:ext>
                    </a:extLst>
                  </p:cNvPr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C5B640E4-1E10-5596-94DF-805EAC30C89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BA8A44-CE20-3465-1D24-6150D6EDE1D4}"/>
                    </a:ext>
                  </a:extLst>
                </p:cNvPr>
                <p:cNvSpPr txBox="1"/>
                <p:nvPr/>
              </p:nvSpPr>
              <p:spPr>
                <a:xfrm>
                  <a:off x="4238968" y="2854097"/>
                  <a:ext cx="519371" cy="720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</p:grpSp>
      </p:grpSp>
      <p:pic>
        <p:nvPicPr>
          <p:cNvPr id="26" name="Picture 3">
            <a:extLst>
              <a:ext uri="{FF2B5EF4-FFF2-40B4-BE49-F238E27FC236}">
                <a16:creationId xmlns:a16="http://schemas.microsoft.com/office/drawing/2014/main" id="{9752ADF3-AA3C-1D6F-E1B2-E04135009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r="32874"/>
          <a:stretch/>
        </p:blipFill>
        <p:spPr bwMode="auto">
          <a:xfrm>
            <a:off x="7180507" y="2773059"/>
            <a:ext cx="3177909" cy="141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4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7178" y="3694186"/>
            <a:ext cx="66033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descent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FDB2B-DD3A-FD12-A2BF-9847BBB7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 for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AE073-6A33-EA72-3FCD-6B46F314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83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Formulas for computing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694044-9084-A00B-70C8-C1A15EEB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0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4A88-2B05-5821-D981-99C3DBA9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B7BFABA-3628-6A4E-34DE-719AF0834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628" y="296818"/>
            <a:ext cx="6765282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lang="en-US" spc="-175" dirty="0"/>
              <a:t>Linear Classifier</a:t>
            </a:r>
            <a:endParaRPr spc="-16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E12D591-95B9-34E3-FD8E-0EA72A1E1909}"/>
              </a:ext>
            </a:extLst>
          </p:cNvPr>
          <p:cNvSpPr txBox="1"/>
          <p:nvPr/>
        </p:nvSpPr>
        <p:spPr>
          <a:xfrm>
            <a:off x="961573" y="1208045"/>
            <a:ext cx="7544377" cy="376385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tabLst>
                <a:tab pos="291783" algn="l"/>
                <a:tab pos="292100" algn="l"/>
              </a:tabLst>
              <a:defRPr/>
            </a:pPr>
            <a:r>
              <a:rPr lang="en-US" sz="2400" dirty="0"/>
              <a:t>The linear classifier we will study is basically a </a:t>
            </a:r>
            <a:r>
              <a:rPr lang="en-US" sz="2400" b="1" dirty="0"/>
              <a:t>regression</a:t>
            </a:r>
            <a:r>
              <a:rPr lang="en-US" sz="2400" dirty="0"/>
              <a:t> model with two key modifications:</a:t>
            </a:r>
          </a:p>
          <a:p>
            <a:pPr marL="806450" lvl="1" indent="-342900">
              <a:spcBef>
                <a:spcPts val="50"/>
              </a:spcBef>
              <a:buFont typeface="Arial" panose="020B0604020202020204" pitchFamily="34" charset="0"/>
              <a:buChar char="•"/>
              <a:tabLst>
                <a:tab pos="291783" algn="l"/>
                <a:tab pos="292100" algn="l"/>
              </a:tabLst>
              <a:defRPr/>
            </a:pPr>
            <a:r>
              <a:rPr lang="en-US" sz="2400" dirty="0"/>
              <a:t>Pass the regression outputs through a </a:t>
            </a:r>
            <a:r>
              <a:rPr lang="en-US" sz="2400" b="1" dirty="0"/>
              <a:t>special function</a:t>
            </a:r>
            <a:r>
              <a:rPr lang="en-US" sz="2400" dirty="0"/>
              <a:t> to convert them into probabilities.</a:t>
            </a:r>
          </a:p>
          <a:p>
            <a:pPr marL="806450" lvl="1" indent="-342900">
              <a:spcBef>
                <a:spcPts val="50"/>
              </a:spcBef>
              <a:buFont typeface="Arial" panose="020B0604020202020204" pitchFamily="34" charset="0"/>
              <a:buChar char="•"/>
              <a:tabLst>
                <a:tab pos="291783" algn="l"/>
                <a:tab pos="292100" algn="l"/>
              </a:tabLst>
              <a:defRPr/>
            </a:pPr>
            <a:r>
              <a:rPr lang="en-US" sz="2400" dirty="0"/>
              <a:t>Replace the Mean Squared Error loss with a </a:t>
            </a:r>
            <a:r>
              <a:rPr lang="en-US" sz="2400" b="1" dirty="0"/>
              <a:t>new loss function</a:t>
            </a:r>
            <a:r>
              <a:rPr lang="en-US" sz="2400" dirty="0"/>
              <a:t> designed for probabilities.</a:t>
            </a:r>
          </a:p>
          <a:p>
            <a:pPr marL="806450" lvl="1" indent="-342900">
              <a:spcBef>
                <a:spcPts val="50"/>
              </a:spcBef>
              <a:buFont typeface="Arial" panose="020B0604020202020204" pitchFamily="34" charset="0"/>
              <a:buChar char="•"/>
              <a:tabLst>
                <a:tab pos="291783" algn="l"/>
                <a:tab pos="292100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806450" lvl="1" indent="-342900">
              <a:spcBef>
                <a:spcPts val="50"/>
              </a:spcBef>
              <a:buFont typeface="Arial" panose="020B0604020202020204" pitchFamily="34" charset="0"/>
              <a:buChar char="•"/>
              <a:tabLst>
                <a:tab pos="291783" algn="l"/>
                <a:tab pos="292100" algn="l"/>
              </a:tabLst>
              <a:defRPr/>
            </a:pPr>
            <a:endParaRPr lang="en-US"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463550" lvl="1">
              <a:spcBef>
                <a:spcPts val="50"/>
              </a:spcBef>
              <a:tabLst>
                <a:tab pos="291783" algn="l"/>
                <a:tab pos="29210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Applying these two to the Linear Regression should give Linear Classifier (called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Logistic Regression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).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97F6A-E7FF-D5E0-58C4-EB2D96B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13048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50063" y="3694186"/>
            <a:ext cx="54375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Backpropagation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intuition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9E94D6-7A30-EE5F-F0A0-E8DEF982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9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1440"/>
            <a:ext cx="10515600" cy="1325563"/>
          </a:xfrm>
        </p:spPr>
        <p:txBody>
          <a:bodyPr/>
          <a:lstStyle/>
          <a:p>
            <a:r>
              <a:rPr lang="en-US" dirty="0"/>
              <a:t>Computing gradients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852" y="1478932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954287"/>
                  </p:ext>
                </p:extLst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" t="-1042" r="-42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𝑤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1983956" y="2476110"/>
            <a:ext cx="907692" cy="585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1983956" y="3061414"/>
            <a:ext cx="907692" cy="614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5" idx="1"/>
          </p:cNvCxnSpPr>
          <p:nvPr/>
        </p:nvCxnSpPr>
        <p:spPr>
          <a:xfrm flipV="1">
            <a:off x="1983956" y="3061414"/>
            <a:ext cx="907692" cy="144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/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935507"/>
                  </p:ext>
                </p:extLst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7" t="-1042" r="-920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8363378" y="305722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/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479357"/>
                  </p:ext>
                </p:extLst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41" t="-1042" r="-1322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5732975" y="3061518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C8B4D-3FC5-8157-5D1B-732A20CA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0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64869"/>
                  </p:ext>
                </p:extLst>
              </p:nvPr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/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40" t="-1282" r="-481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6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2161"/>
                  </p:ext>
                </p:extLst>
              </p:nvPr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11" t="-85897" r="-621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586054" y="2202857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2798945"/>
                  </p:ext>
                </p:extLst>
              </p:nvPr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95" t="-1282" r="-1485" b="-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/>
          <p:cNvCxnSpPr>
            <a:stCxn id="6" idx="3"/>
            <a:endCxn id="3" idx="1"/>
          </p:cNvCxnSpPr>
          <p:nvPr/>
        </p:nvCxnSpPr>
        <p:spPr>
          <a:xfrm flipV="1">
            <a:off x="763029" y="2218993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/>
              <p:cNvGraphicFramePr>
                <a:graphicFrameLocks noGrp="1"/>
              </p:cNvGraphicFramePr>
              <p:nvPr/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011689"/>
                  </p:ext>
                </p:extLst>
              </p:nvPr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234" t="-1282" r="-467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/>
              <p:cNvGraphicFramePr>
                <a:graphicFrameLocks noGrp="1"/>
              </p:cNvGraphicFramePr>
              <p:nvPr/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816165"/>
                  </p:ext>
                </p:extLst>
              </p:nvPr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310" t="-85897" r="-619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81" name="Straight Arrow Connector 80"/>
          <p:cNvCxnSpPr/>
          <p:nvPr/>
        </p:nvCxnSpPr>
        <p:spPr>
          <a:xfrm>
            <a:off x="5755643" y="2202857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3"/>
            <a:endCxn id="71" idx="1"/>
          </p:cNvCxnSpPr>
          <p:nvPr/>
        </p:nvCxnSpPr>
        <p:spPr>
          <a:xfrm>
            <a:off x="8576072" y="2214908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1" idx="3"/>
            <a:endCxn id="12" idx="1"/>
          </p:cNvCxnSpPr>
          <p:nvPr/>
        </p:nvCxnSpPr>
        <p:spPr>
          <a:xfrm>
            <a:off x="10742947" y="2218993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" idx="3"/>
            <a:endCxn id="3" idx="1"/>
          </p:cNvCxnSpPr>
          <p:nvPr/>
        </p:nvCxnSpPr>
        <p:spPr>
          <a:xfrm flipV="1">
            <a:off x="763029" y="2218993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4" idx="3"/>
            <a:endCxn id="3" idx="1"/>
          </p:cNvCxnSpPr>
          <p:nvPr/>
        </p:nvCxnSpPr>
        <p:spPr>
          <a:xfrm>
            <a:off x="763029" y="1551234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</a:rPr>
              <a:t>Neural network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36" idx="3"/>
          </p:cNvCxnSpPr>
          <p:nvPr/>
        </p:nvCxnSpPr>
        <p:spPr>
          <a:xfrm>
            <a:off x="5969932" y="1648600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3"/>
          </p:cNvCxnSpPr>
          <p:nvPr/>
        </p:nvCxnSpPr>
        <p:spPr>
          <a:xfrm>
            <a:off x="6027798" y="1145452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42BFE-297C-80B9-614B-67C53CC9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98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′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</a:rPr>
              <a:t>Summary of gradient descent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766578-7C76-4C8A-BDFD-5AB2094E6D14}"/>
                  </a:ext>
                </a:extLst>
              </p:cNvPr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766578-7C76-4C8A-BDFD-5AB2094E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BBE8E-281B-1C5D-FC1C-9DAA175D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′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𝑌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blipFill>
                <a:blip r:embed="rId9"/>
                <a:stretch>
                  <a:fillRect l="-3039" t="-4762" r="-2486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mr-I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𝑛𝑝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𝑠𝑢𝑚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𝑎𝑥𝑖𝑠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=1,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𝑘𝑒𝑒𝑝𝑑𝑖𝑚𝑠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𝑇𝑟𝑢𝑒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[2]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′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[1]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𝑛𝑝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𝑠𝑢𝑚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𝑑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𝑎𝑥𝑖𝑠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=1,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𝑘𝑒𝑒𝑝𝑑𝑖𝑚𝑠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𝑇𝑟𝑢𝑒</m:t>
                      </m:r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</a:rPr>
              <a:t>Summary of gradient descent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58F5E-A545-7823-F429-502DC794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is Deep Learning taking off?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deeplearning.ai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E53A5-15AB-2AE3-7611-07C79D57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9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AF68C-FE17-A530-AE36-74336F72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69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6E7183-A956-C77E-CC59-C3744030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One hidden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7926" y="3694186"/>
            <a:ext cx="6801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Initialization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660FB-0B56-AA10-4C9E-8DB5ACE2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39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44" y="0"/>
            <a:ext cx="11901756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happens if you initialize weights to zero?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40AB46-2BB8-4B3E-848C-BA240C7D5BA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9B08C4D-5A67-4F62-9C57-61C1CC47FD02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2082D79-5095-4F51-97FF-99AF93165D0C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27E82-6E82-4BD4-9C51-5973755A461A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A424EC-EB51-4C5F-941E-074E6ED60051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C2B07A8-8FD4-4E3B-BC3F-E1B31FA70228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AAA7463-5BCF-4E71-8243-913285D30A81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AD9B16-B6D7-4F0E-9075-A93F84B7CF64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BDEEB88-01D7-4459-A1E3-688C885768CD}"/>
                </a:ext>
              </a:extLst>
            </p:cNvPr>
            <p:cNvCxnSpPr>
              <a:stCxn id="7" idx="3"/>
              <a:endCxn id="5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3032873-48F0-4A14-9B1F-8AD6E735929F}"/>
                </a:ext>
              </a:extLst>
            </p:cNvPr>
            <p:cNvCxnSpPr>
              <a:stCxn id="9" idx="3"/>
              <a:endCxn id="6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900CEB8-151C-44BD-A938-48FD0426A65F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2178E3-4816-49F2-AE58-09DFF329185A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2BBFAA-5074-4E07-8457-2C91603CAE96}"/>
                </a:ext>
              </a:extLst>
            </p:cNvPr>
            <p:cNvCxnSpPr>
              <a:stCxn id="9" idx="3"/>
              <a:endCxn id="5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1FA83A-35E4-495B-8254-242554B2A151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1B8C17-EADB-451F-8CFD-C4992C645A55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F14C63-0100-4C92-BEC0-A3ED2F170F46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BA781BA-3276-4D32-B1C6-7D68F0B213E2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153C830-81F9-ADED-6040-16365252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8091" y="399503"/>
            <a:ext cx="5202849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80" dirty="0"/>
              <a:t>Linear </a:t>
            </a:r>
            <a:r>
              <a:rPr spc="-8" dirty="0"/>
              <a:t>Model </a:t>
            </a:r>
            <a:r>
              <a:rPr spc="-140" dirty="0"/>
              <a:t>in</a:t>
            </a:r>
            <a:r>
              <a:rPr spc="-653" dirty="0"/>
              <a:t> </a:t>
            </a:r>
            <a:r>
              <a:rPr spc="-110" dirty="0"/>
              <a:t>Disguise</a:t>
            </a:r>
          </a:p>
        </p:txBody>
      </p:sp>
      <p:sp>
        <p:nvSpPr>
          <p:cNvPr id="3" name="object 3"/>
          <p:cNvSpPr/>
          <p:nvPr/>
        </p:nvSpPr>
        <p:spPr>
          <a:xfrm>
            <a:off x="6669024" y="1513332"/>
            <a:ext cx="3479292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1177" y="5290970"/>
            <a:ext cx="4074801" cy="34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7818" y="4189228"/>
            <a:ext cx="3635058" cy="0"/>
          </a:xfrm>
          <a:custGeom>
            <a:avLst/>
            <a:gdLst/>
            <a:ahLst/>
            <a:cxnLst/>
            <a:rect l="l" t="t" r="r" b="b"/>
            <a:pathLst>
              <a:path w="7270115">
                <a:moveTo>
                  <a:pt x="0" y="0"/>
                </a:moveTo>
                <a:lnTo>
                  <a:pt x="7270044" y="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0863" y="4561370"/>
            <a:ext cx="858653" cy="337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5627" y="5118862"/>
            <a:ext cx="3602038" cy="87972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445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2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Recall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output/label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 </a:t>
            </a: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1800" b="0" i="0" u="none" strike="noStrike" kern="1200" cap="none" spc="-418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binary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map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predictions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binary?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D85CEF-8186-EA31-85E0-19226C2D5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25" y="1585154"/>
            <a:ext cx="17907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1CEE7-DD8D-BF7D-05C5-E82B2861A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977" y="2390798"/>
            <a:ext cx="45212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81005B-DB73-F043-449F-B4F781A33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027" y="3306150"/>
            <a:ext cx="3975100" cy="520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3E644-04B7-8227-F62D-2DA5B22C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5</a:t>
            </a:fld>
            <a:endParaRPr lang="en-PK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608" y="0"/>
            <a:ext cx="11901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Random initialization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C76D0F-6033-4ADD-B355-0A0B76642E2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0999C5-900A-4F25-9F0E-87B530B44C1A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E63BF3-D316-48AE-B2FE-2D643CD7D995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B8D5CE-8135-4222-B90C-5EADB292AB23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985C18-DF56-43ED-B101-5F1471ACED39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669CCA-229A-4C3B-A4E3-F861CDA5D2CA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3D65BF-426B-4A2B-9FDF-93102DD448BE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29EDF68-60F4-4A19-B720-5ADB9B25DF8E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46D25A-F23F-41FC-8E3E-F88A3947DF2B}"/>
                </a:ext>
              </a:extLst>
            </p:cNvPr>
            <p:cNvCxnSpPr>
              <a:stCxn id="24" idx="3"/>
              <a:endCxn id="22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FFBDDB-9714-447E-A5C0-C8B021301B91}"/>
                </a:ext>
              </a:extLst>
            </p:cNvPr>
            <p:cNvCxnSpPr>
              <a:stCxn id="28" idx="3"/>
              <a:endCxn id="23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4B2B5E9-2CC5-4D2A-B18D-A43B8FEAE868}"/>
                </a:ext>
              </a:extLst>
            </p:cNvPr>
            <p:cNvCxnSpPr>
              <a:stCxn id="23" idx="6"/>
              <a:endCxn id="29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D21364F-A502-4229-96BB-29CAFA25ECD1}"/>
                </a:ext>
              </a:extLst>
            </p:cNvPr>
            <p:cNvCxnSpPr>
              <a:stCxn id="24" idx="3"/>
              <a:endCxn id="23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C0E9FD9-76C4-418F-878B-372611869551}"/>
                </a:ext>
              </a:extLst>
            </p:cNvPr>
            <p:cNvCxnSpPr>
              <a:stCxn id="28" idx="3"/>
              <a:endCxn id="22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7AFB97-3284-45D9-8B20-D043CD0FE5A1}"/>
                </a:ext>
              </a:extLst>
            </p:cNvPr>
            <p:cNvCxnSpPr>
              <a:stCxn id="22" idx="6"/>
              <a:endCxn id="29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AAF13B-932C-40B0-8412-70E4DD10D4B7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D1AC2D7-8304-4FD9-96A1-7F8AD0FDDF0A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B487FC3-B7D4-4018-9D00-2B601AED5A77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38C77-6C81-3F22-A98F-BC4B331A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33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31399" y="3848298"/>
            <a:ext cx="6274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Getting your matrix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dimensions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Deep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03B9C-AE39-3E34-EA85-A8D522BC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20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5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cxnSpLocks/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cxnSpLocks/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cxnSpLocks/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cxnSpLocks/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6D8D8-E9F9-DBAB-88EA-B6ED7613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90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061BED9B-65DC-4C5E-B30B-A388B0F7265C}"/>
              </a:ext>
            </a:extLst>
          </p:cNvPr>
          <p:cNvSpPr txBox="1">
            <a:spLocks/>
          </p:cNvSpPr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</a:rPr>
              <a:t>Vectorized implementation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2E93119-D29B-42D4-BB3A-76839B9AD6C1}"/>
              </a:ext>
            </a:extLst>
          </p:cNvPr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A0AA0AC-0C17-4503-8DD7-81C606049E6C}"/>
                </a:ext>
              </a:extLst>
            </p:cNvPr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FE37E65D-1A62-41CF-8487-AF558152AAED}"/>
                  </a:ext>
                </a:extLst>
              </p:cNvPr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ED4D261-E198-4DC3-983B-CAC15CF56588}"/>
                  </a:ext>
                </a:extLst>
              </p:cNvPr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A095F50F-3E48-4FB4-8E5B-6A6DFE79D704}"/>
                  </a:ext>
                </a:extLst>
              </p:cNvPr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D214BF1-B803-494A-91C6-BA6B5811C965}"/>
                  </a:ext>
                </a:extLst>
              </p:cNvPr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601E0F5-15AE-4B25-8F4E-C6A55A41698B}"/>
                  </a:ext>
                </a:extLst>
              </p:cNvPr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89BC184-AA69-472D-BE21-0349D9B20E16}"/>
                  </a:ext>
                </a:extLst>
              </p:cNvPr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2AE85F65-8592-45F5-AD2D-80E6CA75FAD1}"/>
                  </a:ext>
                </a:extLst>
              </p:cNvPr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CEF598B-8DD5-4359-A81B-67828DE021B9}"/>
                  </a:ext>
                </a:extLst>
              </p:cNvPr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4A7349FC-E947-4DB2-ABF2-256F60F81678}"/>
                  </a:ext>
                </a:extLst>
              </p:cNvPr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7F3CB60F-AC0D-4BCF-8D14-852B764B34FE}"/>
                  </a:ext>
                </a:extLst>
              </p:cNvPr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5D7D5B13-FEB4-4171-820C-18DCC29D24E0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AB076380-F0E3-4C1B-A3C8-E304FBFBC071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0C7D4BB4-5E77-4308-BF21-B55B76E9C2E7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FA95D89-A7A3-48C8-94A5-286FB7CC82E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4DB88BB5-88D9-489C-AB52-7FDFAEFDA8AB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CBFE58C2-E883-41FE-BCB2-42422BBC4839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D0141647-4318-4093-9DCD-5C745781C4A3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4D827168-68BD-467B-9160-B33A20FF6BBD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C96B08A0-C19C-4D58-B659-AA226B042447}"/>
                  </a:ext>
                </a:extLst>
              </p:cNvPr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AB221B04-BD84-407D-9EDC-74DA4D234558}"/>
                  </a:ext>
                </a:extLst>
              </p:cNvPr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C7E1B750-A105-4904-82DA-673D7F3DBC14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2E0B2686-53D0-46A9-85E1-3AF70E6C836A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7315360-F960-488A-9166-CD86441871BF}"/>
                  </a:ext>
                </a:extLst>
              </p:cNvPr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9704BAA8-92B9-402E-A851-B5FD1CA00025}"/>
                  </a:ext>
                </a:extLst>
              </p:cNvPr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AF3950C2-C9AC-4E7A-A078-2299AC486406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F1CCEBF2-C1CF-4494-BE94-356405D4C81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45834C21-82CB-4641-B34B-4DCBC29FC54C}"/>
                  </a:ext>
                </a:extLst>
              </p:cNvPr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A9348B2-9BEF-482D-B33D-29B6E6A5409D}"/>
                  </a:ext>
                </a:extLst>
              </p:cNvPr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5EBADF37-F1CB-456C-B737-6CE1AF8A7E0D}"/>
                  </a:ext>
                </a:extLst>
              </p:cNvPr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65AD0C18-A388-4D63-81F3-4C84AD7AE801}"/>
                  </a:ext>
                </a:extLst>
              </p:cNvPr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8E3FF823-559B-4B97-B704-A5766ADF11EB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3F2ABD09-E764-4816-8DD8-2B6C7E448FA8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8984F6DB-64C6-4883-86EA-D8879C21D457}"/>
                  </a:ext>
                </a:extLst>
              </p:cNvPr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0E32ACF8-076A-4E03-AA9E-FC0A7319FB7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1E14DE0E-9C5A-4E80-82BD-974E16D08032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02D6E915-76A3-485C-B80D-703EAA7C4128}"/>
                  </a:ext>
                </a:extLst>
              </p:cNvPr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0169CCE6-D39F-409C-B616-79529141392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3383EE9-8B1B-4AB5-A59F-6D2D70D6F1AD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74F37471-189C-4FD2-8132-93FAD21F949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F7C23CE-C054-44D1-8AFF-C23DF5F9AAA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7C44F502-901A-49EB-BCA9-472B7CA0C16F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D43822BB-C3DE-48C9-A5B0-FDF7E0D63862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52AAC17B-267A-4314-BE6A-B2E4C57EFF4B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7D4DFD4-08BE-4BAE-8DD1-E1D16D4EBBB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D5BD306D-72BD-4C20-949C-D1AAFDF2A83F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463894E7-66A8-4388-869F-29CBA27EA6F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A6E4026A-99E4-462D-AAB0-9D62BF089EF5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451E6C39-91C3-4651-A660-283EDC1A9054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66999CB7-0AD4-4C27-85D4-B55D53147B4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C2B2843B-0BE2-4B20-ADAC-CF66FDAB8226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2AB6D927-A512-47FC-B913-96E02CF13E9F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3E32EA-9CAC-4D06-8069-7B136EFADB1F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4417BBE-EC40-4126-8965-8720A4C3DE07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37CB1DBF-70AD-4D31-A1BD-17FABAB27845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B2C6E5C8-2513-45A8-B5EB-D5A6D3CB4E71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EABB029B-C5E4-4691-97E7-EBAF3B20522D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2112F45C-B035-4FBE-BC76-79400D38E654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8C5D37B3-9617-4BD9-8236-99B47EC2CB4E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890E862-F97E-4FC4-8386-E229795CB63A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C3BEC231-A507-43C5-8ADD-EA1F5784CCB1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CF28372-CE60-4521-B41D-99F52DD842F4}"/>
                  </a:ext>
                </a:extLst>
              </p:cNvPr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E17E5713-3929-4F11-BB4B-822DC91AA6A8}"/>
                  </a:ext>
                </a:extLst>
              </p:cNvPr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1F063F5-1F97-4290-96B7-D8FC9AAAEF21}"/>
                  </a:ext>
                </a:extLst>
              </p:cNvPr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20A1BDAC-0C3D-4695-BE46-1EFB6265041E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49426DD9-2F16-40C9-95C8-E002F5014E2F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994A301-B564-4470-9AA5-2D92BA9ACA78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741B5B1-126A-455D-8B86-DAEDA9C31E20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B16F35CC-1178-4DF9-ABE8-3C9E21AAE000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65BDB2B-0A68-4C5A-8F5D-554B7BDAE631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59C8DE-C41E-EF3B-7B86-8B0D350A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59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deep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Deep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4EE94-9CCD-7754-D9B8-0AC6C4E2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83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/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3" imgW="5728680" imgH="3856320" progId="AcroExch.Document.7">
                    <p:embed/>
                  </p:oleObj>
                </mc:Choice>
                <mc:Fallback>
                  <p:oleObj name="Acrobat Document" r:id="rId3" imgW="5728680" imgH="3856320" progId="AcroExch.Document.7">
                    <p:embed/>
                    <p:pic>
                      <p:nvPicPr>
                        <p:cNvPr id="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EF9DD-B37C-4156-89E8-B94F658B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theory and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794" y="1234662"/>
            <a:ext cx="10359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charset="0"/>
                <a:ea typeface="Century Schoolbook" charset="0"/>
                <a:cs typeface="Century Schoolbook" charset="0"/>
              </a:rPr>
              <a:t>Informally: There are functions you can compute with a “small” L-layer deep neural network that shallower networks require exponentially more hidden units to compute.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5FEC5-B1E7-31E9-16F4-25E9ECA8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80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69862" y="3848298"/>
            <a:ext cx="69980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blocks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Deep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46446-C12A-6E31-7A27-E0048CF3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74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485626" y="1178910"/>
            <a:ext cx="4768299" cy="1992199"/>
            <a:chOff x="3306318" y="1300092"/>
            <a:chExt cx="6214343" cy="2398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762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349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34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688222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88222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882229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603610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60361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599342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599342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026964" y="2372627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Straight Arrow Connector 17"/>
            <p:cNvCxnSpPr>
              <a:stCxn id="15" idx="6"/>
              <a:endCxn id="19" idx="1"/>
            </p:cNvCxnSpPr>
            <p:nvPr/>
          </p:nvCxnSpPr>
          <p:spPr>
            <a:xfrm flipV="1">
              <a:off x="8378977" y="2505732"/>
              <a:ext cx="66288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574291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74292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42920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74291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882229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3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stCxn id="38" idx="6"/>
              <a:endCxn id="82" idx="2"/>
            </p:cNvCxnSpPr>
            <p:nvPr/>
          </p:nvCxnSpPr>
          <p:spPr>
            <a:xfrm>
              <a:off x="6094934" y="344027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" idx="6"/>
              <a:endCxn id="36" idx="2"/>
            </p:cNvCxnSpPr>
            <p:nvPr/>
          </p:nvCxnSpPr>
          <p:spPr>
            <a:xfrm>
              <a:off x="4955624" y="218785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2" idx="6"/>
              <a:endCxn id="38" idx="2"/>
            </p:cNvCxnSpPr>
            <p:nvPr/>
          </p:nvCxnSpPr>
          <p:spPr>
            <a:xfrm>
              <a:off x="4951356" y="3440271"/>
              <a:ext cx="791564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36" idx="6"/>
              <a:endCxn id="8" idx="2"/>
            </p:cNvCxnSpPr>
            <p:nvPr/>
          </p:nvCxnSpPr>
          <p:spPr>
            <a:xfrm>
              <a:off x="6094933" y="218785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3" idx="6"/>
              <a:endCxn id="39" idx="2"/>
            </p:cNvCxnSpPr>
            <p:nvPr/>
          </p:nvCxnSpPr>
          <p:spPr>
            <a:xfrm>
              <a:off x="4951356" y="1561641"/>
              <a:ext cx="791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1" idx="6"/>
              <a:endCxn id="37" idx="2"/>
            </p:cNvCxnSpPr>
            <p:nvPr/>
          </p:nvCxnSpPr>
          <p:spPr>
            <a:xfrm>
              <a:off x="4955624" y="281406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37" idx="6"/>
              <a:endCxn id="9" idx="2"/>
            </p:cNvCxnSpPr>
            <p:nvPr/>
          </p:nvCxnSpPr>
          <p:spPr>
            <a:xfrm>
              <a:off x="6094934" y="281406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39" idx="6"/>
              <a:endCxn id="7" idx="2"/>
            </p:cNvCxnSpPr>
            <p:nvPr/>
          </p:nvCxnSpPr>
          <p:spPr>
            <a:xfrm>
              <a:off x="6094933" y="156164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3" idx="6"/>
              <a:endCxn id="36" idx="2"/>
            </p:cNvCxnSpPr>
            <p:nvPr/>
          </p:nvCxnSpPr>
          <p:spPr>
            <a:xfrm>
              <a:off x="4951356" y="1561641"/>
              <a:ext cx="791563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" idx="6"/>
              <a:endCxn id="37" idx="2"/>
            </p:cNvCxnSpPr>
            <p:nvPr/>
          </p:nvCxnSpPr>
          <p:spPr>
            <a:xfrm>
              <a:off x="4955624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" idx="6"/>
              <a:endCxn id="38" idx="2"/>
            </p:cNvCxnSpPr>
            <p:nvPr/>
          </p:nvCxnSpPr>
          <p:spPr>
            <a:xfrm>
              <a:off x="4955624" y="281406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" idx="6"/>
              <a:endCxn id="37" idx="2"/>
            </p:cNvCxnSpPr>
            <p:nvPr/>
          </p:nvCxnSpPr>
          <p:spPr>
            <a:xfrm>
              <a:off x="4951356" y="1561641"/>
              <a:ext cx="791564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" idx="6"/>
              <a:endCxn id="38" idx="2"/>
            </p:cNvCxnSpPr>
            <p:nvPr/>
          </p:nvCxnSpPr>
          <p:spPr>
            <a:xfrm>
              <a:off x="4951356" y="1561641"/>
              <a:ext cx="791564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" idx="6"/>
              <a:endCxn id="39" idx="2"/>
            </p:cNvCxnSpPr>
            <p:nvPr/>
          </p:nvCxnSpPr>
          <p:spPr>
            <a:xfrm flipV="1">
              <a:off x="4955624" y="156164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" idx="6"/>
              <a:endCxn id="38" idx="2"/>
            </p:cNvCxnSpPr>
            <p:nvPr/>
          </p:nvCxnSpPr>
          <p:spPr>
            <a:xfrm>
              <a:off x="4955624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" idx="6"/>
              <a:endCxn id="39" idx="2"/>
            </p:cNvCxnSpPr>
            <p:nvPr/>
          </p:nvCxnSpPr>
          <p:spPr>
            <a:xfrm flipV="1">
              <a:off x="495562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" idx="6"/>
              <a:endCxn id="36" idx="2"/>
            </p:cNvCxnSpPr>
            <p:nvPr/>
          </p:nvCxnSpPr>
          <p:spPr>
            <a:xfrm flipV="1">
              <a:off x="495562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" idx="6"/>
              <a:endCxn id="37" idx="2"/>
            </p:cNvCxnSpPr>
            <p:nvPr/>
          </p:nvCxnSpPr>
          <p:spPr>
            <a:xfrm flipV="1">
              <a:off x="4951356" y="2814061"/>
              <a:ext cx="791564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2" idx="6"/>
              <a:endCxn id="36" idx="2"/>
            </p:cNvCxnSpPr>
            <p:nvPr/>
          </p:nvCxnSpPr>
          <p:spPr>
            <a:xfrm flipV="1">
              <a:off x="4951356" y="2187851"/>
              <a:ext cx="791563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2" idx="6"/>
              <a:endCxn id="39" idx="2"/>
            </p:cNvCxnSpPr>
            <p:nvPr/>
          </p:nvCxnSpPr>
          <p:spPr>
            <a:xfrm flipV="1">
              <a:off x="4951356" y="1561641"/>
              <a:ext cx="791563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36" idx="6"/>
              <a:endCxn id="7" idx="2"/>
            </p:cNvCxnSpPr>
            <p:nvPr/>
          </p:nvCxnSpPr>
          <p:spPr>
            <a:xfrm flipV="1"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39" idx="6"/>
              <a:endCxn id="8" idx="2"/>
            </p:cNvCxnSpPr>
            <p:nvPr/>
          </p:nvCxnSpPr>
          <p:spPr>
            <a:xfrm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37" idx="6"/>
              <a:endCxn id="7" idx="2"/>
            </p:cNvCxnSpPr>
            <p:nvPr/>
          </p:nvCxnSpPr>
          <p:spPr>
            <a:xfrm flipV="1">
              <a:off x="609493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39" idx="6"/>
              <a:endCxn id="9" idx="2"/>
            </p:cNvCxnSpPr>
            <p:nvPr/>
          </p:nvCxnSpPr>
          <p:spPr>
            <a:xfrm>
              <a:off x="6094933" y="156164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36" idx="6"/>
              <a:endCxn id="82" idx="2"/>
            </p:cNvCxnSpPr>
            <p:nvPr/>
          </p:nvCxnSpPr>
          <p:spPr>
            <a:xfrm>
              <a:off x="6094933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38" idx="6"/>
              <a:endCxn id="7" idx="2"/>
            </p:cNvCxnSpPr>
            <p:nvPr/>
          </p:nvCxnSpPr>
          <p:spPr>
            <a:xfrm flipV="1">
              <a:off x="6094934" y="1561641"/>
              <a:ext cx="787295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36" idx="6"/>
              <a:endCxn id="9" idx="2"/>
            </p:cNvCxnSpPr>
            <p:nvPr/>
          </p:nvCxnSpPr>
          <p:spPr>
            <a:xfrm>
              <a:off x="6094933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37" idx="6"/>
              <a:endCxn id="8" idx="2"/>
            </p:cNvCxnSpPr>
            <p:nvPr/>
          </p:nvCxnSpPr>
          <p:spPr>
            <a:xfrm flipV="1">
              <a:off x="609493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38" idx="6"/>
              <a:endCxn id="8" idx="2"/>
            </p:cNvCxnSpPr>
            <p:nvPr/>
          </p:nvCxnSpPr>
          <p:spPr>
            <a:xfrm flipV="1">
              <a:off x="6094934" y="218785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38" idx="6"/>
              <a:endCxn id="9" idx="2"/>
            </p:cNvCxnSpPr>
            <p:nvPr/>
          </p:nvCxnSpPr>
          <p:spPr>
            <a:xfrm flipV="1"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39" idx="6"/>
              <a:endCxn id="82" idx="2"/>
            </p:cNvCxnSpPr>
            <p:nvPr/>
          </p:nvCxnSpPr>
          <p:spPr>
            <a:xfrm>
              <a:off x="6094933" y="1561641"/>
              <a:ext cx="787296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37" idx="6"/>
              <a:endCxn id="82" idx="2"/>
            </p:cNvCxnSpPr>
            <p:nvPr/>
          </p:nvCxnSpPr>
          <p:spPr>
            <a:xfrm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7" idx="6"/>
              <a:endCxn id="15" idx="2"/>
            </p:cNvCxnSpPr>
            <p:nvPr/>
          </p:nvCxnSpPr>
          <p:spPr>
            <a:xfrm>
              <a:off x="7234243" y="1561641"/>
              <a:ext cx="792721" cy="95253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8" idx="6"/>
              <a:endCxn id="15" idx="2"/>
            </p:cNvCxnSpPr>
            <p:nvPr/>
          </p:nvCxnSpPr>
          <p:spPr>
            <a:xfrm>
              <a:off x="7234243" y="2187851"/>
              <a:ext cx="792721" cy="3263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9" idx="6"/>
              <a:endCxn id="15" idx="2"/>
            </p:cNvCxnSpPr>
            <p:nvPr/>
          </p:nvCxnSpPr>
          <p:spPr>
            <a:xfrm flipV="1">
              <a:off x="7234243" y="2514176"/>
              <a:ext cx="792721" cy="2998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82" idx="6"/>
              <a:endCxn id="15" idx="2"/>
            </p:cNvCxnSpPr>
            <p:nvPr/>
          </p:nvCxnSpPr>
          <p:spPr>
            <a:xfrm flipV="1">
              <a:off x="7234243" y="2514176"/>
              <a:ext cx="792721" cy="92609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13" idx="2"/>
            </p:cNvCxnSpPr>
            <p:nvPr/>
          </p:nvCxnSpPr>
          <p:spPr>
            <a:xfrm>
              <a:off x="3806620" y="1559882"/>
              <a:ext cx="792722" cy="17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5" idx="3"/>
              <a:endCxn id="10" idx="2"/>
            </p:cNvCxnSpPr>
            <p:nvPr/>
          </p:nvCxnSpPr>
          <p:spPr>
            <a:xfrm>
              <a:off x="3806620" y="2184397"/>
              <a:ext cx="796990" cy="34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6" idx="3"/>
              <a:endCxn id="11" idx="2"/>
            </p:cNvCxnSpPr>
            <p:nvPr/>
          </p:nvCxnSpPr>
          <p:spPr>
            <a:xfrm>
              <a:off x="3806619" y="2810733"/>
              <a:ext cx="796991" cy="33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91" idx="3"/>
              <a:endCxn id="12" idx="2"/>
            </p:cNvCxnSpPr>
            <p:nvPr/>
          </p:nvCxnSpPr>
          <p:spPr>
            <a:xfrm>
              <a:off x="3806619" y="3437069"/>
              <a:ext cx="792723" cy="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91" idx="3"/>
              <a:endCxn id="11" idx="2"/>
            </p:cNvCxnSpPr>
            <p:nvPr/>
          </p:nvCxnSpPr>
          <p:spPr>
            <a:xfrm flipV="1">
              <a:off x="3806619" y="2814061"/>
              <a:ext cx="796991" cy="623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91" idx="3"/>
              <a:endCxn id="10" idx="2"/>
            </p:cNvCxnSpPr>
            <p:nvPr/>
          </p:nvCxnSpPr>
          <p:spPr>
            <a:xfrm flipV="1">
              <a:off x="3806619" y="2187851"/>
              <a:ext cx="796991" cy="12492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91" idx="3"/>
              <a:endCxn id="13" idx="2"/>
            </p:cNvCxnSpPr>
            <p:nvPr/>
          </p:nvCxnSpPr>
          <p:spPr>
            <a:xfrm flipV="1">
              <a:off x="3806619" y="1561641"/>
              <a:ext cx="792723" cy="1875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6" idx="3"/>
              <a:endCxn id="12" idx="2"/>
            </p:cNvCxnSpPr>
            <p:nvPr/>
          </p:nvCxnSpPr>
          <p:spPr>
            <a:xfrm>
              <a:off x="3806619" y="2810733"/>
              <a:ext cx="792723" cy="6295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5" idx="3"/>
              <a:endCxn id="12" idx="2"/>
            </p:cNvCxnSpPr>
            <p:nvPr/>
          </p:nvCxnSpPr>
          <p:spPr>
            <a:xfrm>
              <a:off x="3806620" y="2184397"/>
              <a:ext cx="792722" cy="1255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4" idx="3"/>
              <a:endCxn id="12" idx="2"/>
            </p:cNvCxnSpPr>
            <p:nvPr/>
          </p:nvCxnSpPr>
          <p:spPr>
            <a:xfrm>
              <a:off x="3806620" y="1559882"/>
              <a:ext cx="792722" cy="188038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6" idx="3"/>
              <a:endCxn id="10" idx="2"/>
            </p:cNvCxnSpPr>
            <p:nvPr/>
          </p:nvCxnSpPr>
          <p:spPr>
            <a:xfrm flipV="1">
              <a:off x="3806619" y="2187851"/>
              <a:ext cx="796991" cy="6228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6" idx="3"/>
              <a:endCxn id="13" idx="2"/>
            </p:cNvCxnSpPr>
            <p:nvPr/>
          </p:nvCxnSpPr>
          <p:spPr>
            <a:xfrm flipV="1">
              <a:off x="3806619" y="1561641"/>
              <a:ext cx="792723" cy="12490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5" idx="3"/>
              <a:endCxn id="11" idx="2"/>
            </p:cNvCxnSpPr>
            <p:nvPr/>
          </p:nvCxnSpPr>
          <p:spPr>
            <a:xfrm>
              <a:off x="3806620" y="2184397"/>
              <a:ext cx="796990" cy="6296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5" idx="3"/>
              <a:endCxn id="13" idx="2"/>
            </p:cNvCxnSpPr>
            <p:nvPr/>
          </p:nvCxnSpPr>
          <p:spPr>
            <a:xfrm flipV="1">
              <a:off x="3806620" y="1561641"/>
              <a:ext cx="792722" cy="622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4" idx="3"/>
              <a:endCxn id="11" idx="2"/>
            </p:cNvCxnSpPr>
            <p:nvPr/>
          </p:nvCxnSpPr>
          <p:spPr>
            <a:xfrm>
              <a:off x="3806620" y="1559882"/>
              <a:ext cx="796990" cy="12541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4" idx="3"/>
              <a:endCxn id="10" idx="2"/>
            </p:cNvCxnSpPr>
            <p:nvPr/>
          </p:nvCxnSpPr>
          <p:spPr>
            <a:xfrm>
              <a:off x="3806620" y="1559882"/>
              <a:ext cx="796990" cy="6279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7A5AE-62C3-54A3-3FBA-F362F11C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69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DD094-B7F7-EDE9-BC8C-CE23301D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3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9A82-F867-4F31-D89A-0FF01793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22CBFCB-2B3F-A02F-B7F2-4D004F357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628" y="296818"/>
            <a:ext cx="6765282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lang="en-US" spc="-175" dirty="0"/>
              <a:t>Logistic Regression</a:t>
            </a:r>
            <a:endParaRPr spc="-16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47C50F-3B3E-B1CD-D19A-E5826860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8" y="1275838"/>
            <a:ext cx="11023867" cy="48056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77B2F-623D-F9D3-6279-CF681241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432419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08189" y="3848298"/>
            <a:ext cx="7321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and backward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Deep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F1CCEA-C464-C5FA-2FEB-5C438D7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02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propagation for layer </a:t>
            </a:r>
            <a:r>
              <a:rPr lang="en-US" i="1" dirty="0"/>
              <a:t>l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−1]</m:t>
                        </m:r>
                      </m:sup>
                    </m:sSup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blipFill>
                <a:blip r:embed="rId2"/>
                <a:stretch>
                  <a:fillRect l="-6806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3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kumimoji="0" lang="en-US" sz="3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cache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blipFill>
                <a:blip r:embed="rId3"/>
                <a:stretch>
                  <a:fillRect l="-3591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DCCD62-6388-406D-F85D-99060F3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60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blipFill>
                <a:blip r:embed="rId2"/>
                <a:stretch>
                  <a:fillRect l="-7283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3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kumimoji="0" lang="en-US" sz="3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blipFill>
                <a:blip r:embed="rId3"/>
                <a:stretch>
                  <a:fillRect l="-3234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94C8237-6E62-41C7-AB62-07EDB160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Backward propagation for layer </a:t>
            </a:r>
            <a:r>
              <a:rPr lang="en-US" i="1" dirty="0"/>
              <a:t>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20C0F-BB54-6B4A-0474-C29A6F7C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74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-146653"/>
            <a:ext cx="12123822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0E7AA9-B471-EAA5-F90A-C7B2FD21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791E9-39BF-C180-DB4A-AE7FA8682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36" y="1558070"/>
            <a:ext cx="9989127" cy="46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49A5-046A-F21E-32CA-81E059DB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E1C3B8-09B3-B8AD-33CD-3FA4B52510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356" y="283338"/>
            <a:ext cx="9641702" cy="621965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lang="en-US" sz="4000" spc="-125" dirty="0"/>
              <a:t>Softmax</a:t>
            </a:r>
            <a:r>
              <a:rPr sz="4000" spc="-303" dirty="0"/>
              <a:t> </a:t>
            </a:r>
            <a:r>
              <a:rPr sz="4000" spc="-148" dirty="0"/>
              <a:t>Function</a:t>
            </a:r>
            <a:r>
              <a:rPr lang="en-US" sz="4000" spc="-148" dirty="0"/>
              <a:t> (for Multiclass Classification)</a:t>
            </a:r>
            <a:endParaRPr sz="4000" spc="-1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2C86F00B-B9CE-00F8-9D69-88B194F20CF9}"/>
                  </a:ext>
                </a:extLst>
              </p:cNvPr>
              <p:cNvSpPr txBox="1"/>
              <p:nvPr/>
            </p:nvSpPr>
            <p:spPr>
              <a:xfrm>
                <a:off x="-426967" y="1924180"/>
                <a:ext cx="6765283" cy="879921"/>
              </a:xfrm>
              <a:prstGeom prst="rect">
                <a:avLst/>
              </a:prstGeom>
            </p:spPr>
            <p:txBody>
              <a:bodyPr vert="horz" wrap="square" lIns="0" tIns="6350" rIns="0" bIns="0" rtlCol="0">
                <a:spAutoFit/>
              </a:bodyPr>
              <a:lstStyle/>
              <a:p>
                <a:pPr marL="6350" lvl="0">
                  <a:spcBef>
                    <a:spcPts val="50"/>
                  </a:spcBef>
                  <a:tabLst>
                    <a:tab pos="291783" algn="l"/>
                    <a:tab pos="2921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2C86F00B-B9CE-00F8-9D69-88B194F2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6967" y="1924180"/>
                <a:ext cx="6765283" cy="879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4">
            <a:extLst>
              <a:ext uri="{FF2B5EF4-FFF2-40B4-BE49-F238E27FC236}">
                <a16:creationId xmlns:a16="http://schemas.microsoft.com/office/drawing/2014/main" id="{30208FA4-652B-230F-09A7-7F9A0738D6EE}"/>
              </a:ext>
            </a:extLst>
          </p:cNvPr>
          <p:cNvSpPr txBox="1"/>
          <p:nvPr/>
        </p:nvSpPr>
        <p:spPr>
          <a:xfrm>
            <a:off x="680350" y="5766998"/>
            <a:ext cx="5235707" cy="6835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tabLst>
                <a:tab pos="291783" algn="l"/>
                <a:tab pos="292100" algn="l"/>
              </a:tabLst>
              <a:defRPr/>
            </a:pPr>
            <a:r>
              <a:rPr kumimoji="0" lang="en-US" sz="2200" b="1" i="0" u="sng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Note:</a:t>
            </a:r>
            <a:r>
              <a:rPr kumimoji="0" lang="en-US" sz="2200" b="0" i="0" u="sng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Sigmoid is a special case of Softmax. </a:t>
            </a:r>
            <a:r>
              <a:rPr kumimoji="0" lang="en-US" sz="2200" b="0" i="0" strike="noStrike" kern="1200" cap="none" spc="-93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Optional: Can you prove it?</a:t>
            </a:r>
            <a:endParaRPr kumimoji="0" lang="en-US" sz="22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AF99986E-BBCD-724B-92E8-351381A6DA64}"/>
                  </a:ext>
                </a:extLst>
              </p:cNvPr>
              <p:cNvSpPr txBox="1"/>
              <p:nvPr/>
            </p:nvSpPr>
            <p:spPr>
              <a:xfrm>
                <a:off x="5310130" y="2045365"/>
                <a:ext cx="6688097" cy="627736"/>
              </a:xfrm>
              <a:prstGeom prst="rect">
                <a:avLst/>
              </a:prstGeom>
            </p:spPr>
            <p:txBody>
              <a:bodyPr vert="horz" wrap="square" lIns="0" tIns="6350" rIns="0" bIns="0" rtlCol="0">
                <a:spAutoFit/>
              </a:bodyPr>
              <a:lstStyle/>
              <a:p>
                <a:pPr marL="6350" lvl="0">
                  <a:spcBef>
                    <a:spcPts val="50"/>
                  </a:spcBef>
                  <a:tabLst>
                    <a:tab pos="291783" algn="l"/>
                    <a:tab pos="292100" algn="l"/>
                  </a:tabLst>
                  <a:defRPr/>
                </a:pPr>
                <a:r>
                  <a:rPr lang="en-US" b="1" spc="-93" dirty="0">
                    <a:solidFill>
                      <a:srgbClr val="535353"/>
                    </a:solidFill>
                    <a:latin typeface="Trebuchet MS"/>
                    <a:cs typeface="Trebuchet MS"/>
                  </a:rPr>
                  <a:t>Numerator: </a:t>
                </a:r>
                <a:r>
                  <a:rPr lang="en-US" spc="-93" dirty="0">
                    <a:solidFill>
                      <a:srgbClr val="535353"/>
                    </a:solidFill>
                    <a:latin typeface="Trebuchet MS"/>
                    <a:cs typeface="Trebuchet MS"/>
                  </a:rPr>
                  <a:t>The exponential of the </a:t>
                </a:r>
                <a14:m>
                  <m:oMath xmlns:m="http://schemas.openxmlformats.org/officeDocument/2006/math">
                    <m:r>
                      <a:rPr lang="en-US" spc="-93" dirty="0">
                        <a:solidFill>
                          <a:srgbClr val="535353"/>
                        </a:solidFill>
                        <a:latin typeface="Cambria Math" panose="02040503050406030204" pitchFamily="18" charset="0"/>
                        <a:cs typeface="Trebuchet MS"/>
                      </a:rPr>
                      <m:t>𝑖𝑡h</m:t>
                    </m:r>
                  </m:oMath>
                </a14:m>
                <a:r>
                  <a:rPr lang="en-US" spc="-93" dirty="0">
                    <a:solidFill>
                      <a:srgbClr val="535353"/>
                    </a:solidFill>
                    <a:latin typeface="Trebuchet MS"/>
                    <a:cs typeface="Trebuchet MS"/>
                  </a:rPr>
                  <a:t> class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pc="-93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93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 spc="-93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Trebuchet M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pc="-93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</m:ctrlPr>
                              </m:sSubPr>
                              <m:e>
                                <m:r>
                                  <a:rPr lang="en-US" spc="-93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pc="-93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pc="-93" dirty="0">
                    <a:solidFill>
                      <a:srgbClr val="535353"/>
                    </a:solidFill>
                    <a:latin typeface="Trebuchet MS"/>
                    <a:cs typeface="Trebuchet MS"/>
                  </a:rPr>
                  <a:t>.</a:t>
                </a:r>
              </a:p>
              <a:p>
                <a:pPr marL="6350">
                  <a:spcBef>
                    <a:spcPts val="50"/>
                  </a:spcBef>
                  <a:tabLst>
                    <a:tab pos="291783" algn="l"/>
                    <a:tab pos="292100" algn="l"/>
                  </a:tabLst>
                  <a:defRPr/>
                </a:pPr>
                <a:r>
                  <a:rPr lang="en-US" b="1" spc="-93" dirty="0">
                    <a:solidFill>
                      <a:srgbClr val="535353"/>
                    </a:solidFill>
                    <a:latin typeface="Trebuchet MS"/>
                    <a:cs typeface="Trebuchet MS"/>
                  </a:rPr>
                  <a:t>Denominator: </a:t>
                </a:r>
                <a:r>
                  <a:rPr lang="en-US" spc="-93" dirty="0">
                    <a:solidFill>
                      <a:srgbClr val="535353"/>
                    </a:solidFill>
                    <a:latin typeface="Trebuchet MS"/>
                    <a:cs typeface="Trebuchet MS"/>
                  </a:rPr>
                  <a:t>The sum of the exponentials of all classes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pc="-93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pc="-93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𝑗</m:t>
                        </m:r>
                        <m:r>
                          <a:rPr lang="en-US" spc="-93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=1</m:t>
                        </m:r>
                      </m:sub>
                      <m:sup>
                        <m:r>
                          <a:rPr lang="en-US" spc="-93">
                            <a:solidFill>
                              <a:srgbClr val="535353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 spc="-93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Trebuchet M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pc="-93">
                                <a:solidFill>
                                  <a:srgbClr val="535353"/>
                                </a:solidFill>
                                <a:latin typeface="Cambria Math" panose="02040503050406030204" pitchFamily="18" charset="0"/>
                                <a:cs typeface="Trebuchet MS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pc="-93">
                                    <a:solidFill>
                                      <a:srgbClr val="535353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pc="-93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cs typeface="Trebuchet M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pc="-93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cs typeface="Trebuchet M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pc="-93">
                                        <a:solidFill>
                                          <a:srgbClr val="535353"/>
                                        </a:solidFill>
                                        <a:latin typeface="Cambria Math" panose="02040503050406030204" pitchFamily="18" charset="0"/>
                                        <a:cs typeface="Trebuchet M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pc="-93" dirty="0">
                    <a:solidFill>
                      <a:srgbClr val="535353"/>
                    </a:solidFill>
                    <a:latin typeface="Trebuchet MS"/>
                    <a:cs typeface="Trebuchet MS"/>
                  </a:rPr>
                  <a:t>.</a:t>
                </a:r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AF99986E-BBCD-724B-92E8-351381A6D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30" y="2045365"/>
                <a:ext cx="6688097" cy="627736"/>
              </a:xfrm>
              <a:prstGeom prst="rect">
                <a:avLst/>
              </a:prstGeom>
              <a:blipFill>
                <a:blip r:embed="rId4"/>
                <a:stretch>
                  <a:fillRect l="-2005" t="-28155" b="-1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4">
            <a:extLst>
              <a:ext uri="{FF2B5EF4-FFF2-40B4-BE49-F238E27FC236}">
                <a16:creationId xmlns:a16="http://schemas.microsoft.com/office/drawing/2014/main" id="{89D82453-8E14-9121-B038-5E055DB7FA8A}"/>
              </a:ext>
            </a:extLst>
          </p:cNvPr>
          <p:cNvSpPr txBox="1"/>
          <p:nvPr/>
        </p:nvSpPr>
        <p:spPr>
          <a:xfrm>
            <a:off x="680351" y="4177120"/>
            <a:ext cx="4629779" cy="83740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0" lvl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tabLst>
                <a:tab pos="291783" algn="l"/>
                <a:tab pos="292100" algn="l"/>
              </a:tabLst>
              <a:defRPr/>
            </a:pPr>
            <a:r>
              <a:rPr lang="en-US" spc="-93" dirty="0">
                <a:solidFill>
                  <a:srgbClr val="535353"/>
                </a:solidFill>
                <a:latin typeface="Trebuchet MS"/>
              </a:rPr>
              <a:t>Assuming you have K classes, its output would be </a:t>
            </a:r>
            <a:r>
              <a:rPr lang="en-US" b="1" u="sng" spc="-93" dirty="0">
                <a:solidFill>
                  <a:srgbClr val="535353"/>
                </a:solidFill>
                <a:latin typeface="Trebuchet MS"/>
              </a:rPr>
              <a:t>the probability of the </a:t>
            </a:r>
            <a:r>
              <a:rPr lang="en-US" b="1" u="sng" spc="-93" dirty="0" err="1">
                <a:solidFill>
                  <a:srgbClr val="535353"/>
                </a:solidFill>
                <a:latin typeface="Trebuchet MS"/>
              </a:rPr>
              <a:t>ith</a:t>
            </a:r>
            <a:r>
              <a:rPr lang="en-US" b="1" u="sng" spc="-93" dirty="0">
                <a:solidFill>
                  <a:srgbClr val="535353"/>
                </a:solidFill>
                <a:latin typeface="Trebuchet MS"/>
              </a:rPr>
              <a:t> class</a:t>
            </a:r>
            <a:r>
              <a:rPr lang="en-US" spc="-93" dirty="0">
                <a:solidFill>
                  <a:srgbClr val="535353"/>
                </a:solidFill>
                <a:latin typeface="Trebuchet MS"/>
              </a:rPr>
              <a:t>. So, you will run it K times to get the probability of each class.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29863CF-0F8C-8FEB-D0C9-31F8D39D58F9}"/>
              </a:ext>
            </a:extLst>
          </p:cNvPr>
          <p:cNvSpPr txBox="1"/>
          <p:nvPr/>
        </p:nvSpPr>
        <p:spPr>
          <a:xfrm>
            <a:off x="5310130" y="2925286"/>
            <a:ext cx="5235708" cy="5732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spcBef>
                <a:spcPts val="50"/>
              </a:spcBef>
              <a:tabLst>
                <a:tab pos="291783" algn="l"/>
                <a:tab pos="292100" algn="l"/>
              </a:tabLst>
              <a:defRPr/>
            </a:pPr>
            <a:r>
              <a:rPr lang="en-US" b="1" spc="-93" dirty="0">
                <a:solidFill>
                  <a:srgbClr val="535353"/>
                </a:solidFill>
                <a:latin typeface="Trebuchet MS"/>
              </a:rPr>
              <a:t>E.g. </a:t>
            </a:r>
            <a:r>
              <a:rPr lang="en-US" spc="-93" dirty="0">
                <a:solidFill>
                  <a:srgbClr val="535353"/>
                </a:solidFill>
                <a:latin typeface="Trebuchet MS"/>
              </a:rPr>
              <a:t>Divide the </a:t>
            </a:r>
            <a:r>
              <a:rPr lang="en-US" u="sng" spc="-93" dirty="0">
                <a:solidFill>
                  <a:srgbClr val="535353"/>
                </a:solidFill>
                <a:latin typeface="Trebuchet MS"/>
              </a:rPr>
              <a:t>cat value</a:t>
            </a:r>
            <a:r>
              <a:rPr lang="en-US" spc="-93" dirty="0">
                <a:solidFill>
                  <a:srgbClr val="535353"/>
                </a:solidFill>
                <a:latin typeface="Trebuchet MS"/>
              </a:rPr>
              <a:t> by the </a:t>
            </a:r>
            <a:r>
              <a:rPr lang="en-US" u="sng" spc="-93" dirty="0">
                <a:solidFill>
                  <a:srgbClr val="535353"/>
                </a:solidFill>
                <a:latin typeface="Trebuchet MS"/>
              </a:rPr>
              <a:t>cat, dog and deer values </a:t>
            </a:r>
            <a:r>
              <a:rPr lang="en-US" spc="-93" dirty="0">
                <a:solidFill>
                  <a:srgbClr val="535353"/>
                </a:solidFill>
                <a:latin typeface="Trebuchet MS"/>
              </a:rPr>
              <a:t>to get the </a:t>
            </a:r>
            <a:r>
              <a:rPr lang="en-US" u="sng" spc="-93" dirty="0">
                <a:solidFill>
                  <a:srgbClr val="535353"/>
                </a:solidFill>
                <a:latin typeface="Trebuchet MS"/>
              </a:rPr>
              <a:t>cat probability</a:t>
            </a:r>
            <a:r>
              <a:rPr lang="en-US" spc="-93" dirty="0">
                <a:solidFill>
                  <a:srgbClr val="535353"/>
                </a:solidFill>
                <a:latin typeface="Trebuchet MS"/>
              </a:rPr>
              <a:t>.</a:t>
            </a:r>
          </a:p>
        </p:txBody>
      </p:sp>
      <p:pic>
        <p:nvPicPr>
          <p:cNvPr id="2050" name="Picture 2" descr="Understanding the Softmax Activation Function: A Comprehensive Guide">
            <a:extLst>
              <a:ext uri="{FF2B5EF4-FFF2-40B4-BE49-F238E27FC236}">
                <a16:creationId xmlns:a16="http://schemas.microsoft.com/office/drawing/2014/main" id="{EE273A90-341D-4169-B79B-DF9EEE0E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060" y="3619705"/>
            <a:ext cx="4894184" cy="298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C5EDC-68B7-7E7B-C831-249BD550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3749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6711" y="217548"/>
            <a:ext cx="4807304" cy="683520"/>
          </a:xfrm>
          <a:prstGeom prst="rect">
            <a:avLst/>
          </a:prstGeom>
        </p:spPr>
        <p:txBody>
          <a:bodyPr vert="horz" wrap="square" lIns="0" tIns="6350" rIns="0" bIns="0" rtlCol="0" anchor="ctr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-175" dirty="0"/>
              <a:t>Logistic</a:t>
            </a:r>
            <a:r>
              <a:rPr spc="-300" dirty="0"/>
              <a:t> </a:t>
            </a:r>
            <a:r>
              <a:rPr spc="-118" dirty="0"/>
              <a:t>Regression</a:t>
            </a:r>
          </a:p>
        </p:txBody>
      </p:sp>
      <p:sp>
        <p:nvSpPr>
          <p:cNvPr id="14" name="object 14"/>
          <p:cNvSpPr/>
          <p:nvPr/>
        </p:nvSpPr>
        <p:spPr>
          <a:xfrm>
            <a:off x="7190767" y="3114213"/>
            <a:ext cx="392748" cy="160020"/>
          </a:xfrm>
          <a:custGeom>
            <a:avLst/>
            <a:gdLst/>
            <a:ahLst/>
            <a:cxnLst/>
            <a:rect l="l" t="t" r="r" b="b"/>
            <a:pathLst>
              <a:path w="785495" h="320040">
                <a:moveTo>
                  <a:pt x="784885" y="0"/>
                </a:moveTo>
                <a:lnTo>
                  <a:pt x="0" y="0"/>
                </a:lnTo>
                <a:lnTo>
                  <a:pt x="0" y="320039"/>
                </a:lnTo>
                <a:lnTo>
                  <a:pt x="784885" y="320039"/>
                </a:lnTo>
                <a:lnTo>
                  <a:pt x="784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2855" y="3406708"/>
            <a:ext cx="5489665" cy="110030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K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317818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Learning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rate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11594" y="3576631"/>
            <a:ext cx="708343" cy="644208"/>
            <a:chOff x="4975187" y="7153262"/>
            <a:chExt cx="1416685" cy="1288415"/>
          </a:xfrm>
        </p:grpSpPr>
        <p:sp>
          <p:nvSpPr>
            <p:cNvPr id="19" name="object 19"/>
            <p:cNvSpPr/>
            <p:nvPr/>
          </p:nvSpPr>
          <p:spPr>
            <a:xfrm>
              <a:off x="5610707" y="7172312"/>
              <a:ext cx="762000" cy="982980"/>
            </a:xfrm>
            <a:custGeom>
              <a:avLst/>
              <a:gdLst/>
              <a:ahLst/>
              <a:cxnLst/>
              <a:rect l="l" t="t" r="r" b="b"/>
              <a:pathLst>
                <a:path w="762000" h="982979">
                  <a:moveTo>
                    <a:pt x="0" y="491287"/>
                  </a:moveTo>
                  <a:lnTo>
                    <a:pt x="2235" y="437756"/>
                  </a:lnTo>
                  <a:lnTo>
                    <a:pt x="8787" y="385894"/>
                  </a:lnTo>
                  <a:lnTo>
                    <a:pt x="19423" y="336002"/>
                  </a:lnTo>
                  <a:lnTo>
                    <a:pt x="33911" y="288379"/>
                  </a:lnTo>
                  <a:lnTo>
                    <a:pt x="52017" y="243325"/>
                  </a:lnTo>
                  <a:lnTo>
                    <a:pt x="73511" y="201139"/>
                  </a:lnTo>
                  <a:lnTo>
                    <a:pt x="98158" y="162121"/>
                  </a:lnTo>
                  <a:lnTo>
                    <a:pt x="125728" y="126572"/>
                  </a:lnTo>
                  <a:lnTo>
                    <a:pt x="155986" y="94790"/>
                  </a:lnTo>
                  <a:lnTo>
                    <a:pt x="188702" y="67075"/>
                  </a:lnTo>
                  <a:lnTo>
                    <a:pt x="223642" y="43727"/>
                  </a:lnTo>
                  <a:lnTo>
                    <a:pt x="260575" y="25046"/>
                  </a:lnTo>
                  <a:lnTo>
                    <a:pt x="299267" y="11331"/>
                  </a:lnTo>
                  <a:lnTo>
                    <a:pt x="339486" y="2882"/>
                  </a:lnTo>
                  <a:lnTo>
                    <a:pt x="381001" y="0"/>
                  </a:lnTo>
                  <a:lnTo>
                    <a:pt x="422515" y="2882"/>
                  </a:lnTo>
                  <a:lnTo>
                    <a:pt x="462734" y="11331"/>
                  </a:lnTo>
                  <a:lnTo>
                    <a:pt x="501427" y="25046"/>
                  </a:lnTo>
                  <a:lnTo>
                    <a:pt x="538359" y="43727"/>
                  </a:lnTo>
                  <a:lnTo>
                    <a:pt x="573299" y="67075"/>
                  </a:lnTo>
                  <a:lnTo>
                    <a:pt x="606015" y="94790"/>
                  </a:lnTo>
                  <a:lnTo>
                    <a:pt x="636274" y="126572"/>
                  </a:lnTo>
                  <a:lnTo>
                    <a:pt x="663843" y="162121"/>
                  </a:lnTo>
                  <a:lnTo>
                    <a:pt x="688491" y="201139"/>
                  </a:lnTo>
                  <a:lnTo>
                    <a:pt x="709984" y="243325"/>
                  </a:lnTo>
                  <a:lnTo>
                    <a:pt x="728091" y="288379"/>
                  </a:lnTo>
                  <a:lnTo>
                    <a:pt x="742578" y="336002"/>
                  </a:lnTo>
                  <a:lnTo>
                    <a:pt x="753214" y="385894"/>
                  </a:lnTo>
                  <a:lnTo>
                    <a:pt x="759766" y="437756"/>
                  </a:lnTo>
                  <a:lnTo>
                    <a:pt x="762002" y="491287"/>
                  </a:lnTo>
                  <a:lnTo>
                    <a:pt x="759766" y="544818"/>
                  </a:lnTo>
                  <a:lnTo>
                    <a:pt x="753214" y="596680"/>
                  </a:lnTo>
                  <a:lnTo>
                    <a:pt x="742578" y="646572"/>
                  </a:lnTo>
                  <a:lnTo>
                    <a:pt x="728091" y="694195"/>
                  </a:lnTo>
                  <a:lnTo>
                    <a:pt x="709984" y="739249"/>
                  </a:lnTo>
                  <a:lnTo>
                    <a:pt x="688491" y="781435"/>
                  </a:lnTo>
                  <a:lnTo>
                    <a:pt x="663843" y="820453"/>
                  </a:lnTo>
                  <a:lnTo>
                    <a:pt x="636274" y="856003"/>
                  </a:lnTo>
                  <a:lnTo>
                    <a:pt x="606015" y="887785"/>
                  </a:lnTo>
                  <a:lnTo>
                    <a:pt x="573299" y="915500"/>
                  </a:lnTo>
                  <a:lnTo>
                    <a:pt x="538359" y="938848"/>
                  </a:lnTo>
                  <a:lnTo>
                    <a:pt x="501427" y="957529"/>
                  </a:lnTo>
                  <a:lnTo>
                    <a:pt x="462734" y="971244"/>
                  </a:lnTo>
                  <a:lnTo>
                    <a:pt x="422515" y="979692"/>
                  </a:lnTo>
                  <a:lnTo>
                    <a:pt x="381001" y="982575"/>
                  </a:lnTo>
                  <a:lnTo>
                    <a:pt x="339486" y="979692"/>
                  </a:lnTo>
                  <a:lnTo>
                    <a:pt x="299267" y="971244"/>
                  </a:lnTo>
                  <a:lnTo>
                    <a:pt x="260575" y="957529"/>
                  </a:lnTo>
                  <a:lnTo>
                    <a:pt x="223642" y="938848"/>
                  </a:lnTo>
                  <a:lnTo>
                    <a:pt x="188702" y="915500"/>
                  </a:lnTo>
                  <a:lnTo>
                    <a:pt x="155986" y="887785"/>
                  </a:lnTo>
                  <a:lnTo>
                    <a:pt x="125728" y="856003"/>
                  </a:lnTo>
                  <a:lnTo>
                    <a:pt x="98158" y="820453"/>
                  </a:lnTo>
                  <a:lnTo>
                    <a:pt x="73511" y="781435"/>
                  </a:lnTo>
                  <a:lnTo>
                    <a:pt x="52017" y="739249"/>
                  </a:lnTo>
                  <a:lnTo>
                    <a:pt x="33911" y="694195"/>
                  </a:lnTo>
                  <a:lnTo>
                    <a:pt x="19423" y="646572"/>
                  </a:lnTo>
                  <a:lnTo>
                    <a:pt x="8787" y="596680"/>
                  </a:lnTo>
                  <a:lnTo>
                    <a:pt x="2235" y="544818"/>
                  </a:lnTo>
                  <a:lnTo>
                    <a:pt x="0" y="49128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975187" y="8010995"/>
              <a:ext cx="747395" cy="430530"/>
            </a:xfrm>
            <a:custGeom>
              <a:avLst/>
              <a:gdLst/>
              <a:ahLst/>
              <a:cxnLst/>
              <a:rect l="l" t="t" r="r" b="b"/>
              <a:pathLst>
                <a:path w="747395" h="430529">
                  <a:moveTo>
                    <a:pt x="528103" y="75791"/>
                  </a:moveTo>
                  <a:lnTo>
                    <a:pt x="0" y="363143"/>
                  </a:lnTo>
                  <a:lnTo>
                    <a:pt x="36423" y="430085"/>
                  </a:lnTo>
                  <a:lnTo>
                    <a:pt x="564521" y="142723"/>
                  </a:lnTo>
                  <a:lnTo>
                    <a:pt x="528103" y="75791"/>
                  </a:lnTo>
                  <a:close/>
                </a:path>
                <a:path w="747395" h="430529">
                  <a:moveTo>
                    <a:pt x="706967" y="57581"/>
                  </a:moveTo>
                  <a:lnTo>
                    <a:pt x="561568" y="57581"/>
                  </a:lnTo>
                  <a:lnTo>
                    <a:pt x="597992" y="124510"/>
                  </a:lnTo>
                  <a:lnTo>
                    <a:pt x="564521" y="142723"/>
                  </a:lnTo>
                  <a:lnTo>
                    <a:pt x="600938" y="209651"/>
                  </a:lnTo>
                  <a:lnTo>
                    <a:pt x="706967" y="57581"/>
                  </a:lnTo>
                  <a:close/>
                </a:path>
                <a:path w="747395" h="430529">
                  <a:moveTo>
                    <a:pt x="561568" y="57581"/>
                  </a:moveTo>
                  <a:lnTo>
                    <a:pt x="528103" y="75791"/>
                  </a:lnTo>
                  <a:lnTo>
                    <a:pt x="564521" y="142723"/>
                  </a:lnTo>
                  <a:lnTo>
                    <a:pt x="597992" y="124510"/>
                  </a:lnTo>
                  <a:lnTo>
                    <a:pt x="561568" y="57581"/>
                  </a:lnTo>
                  <a:close/>
                </a:path>
                <a:path w="747395" h="430529">
                  <a:moveTo>
                    <a:pt x="747115" y="0"/>
                  </a:moveTo>
                  <a:lnTo>
                    <a:pt x="491680" y="8851"/>
                  </a:lnTo>
                  <a:lnTo>
                    <a:pt x="528103" y="75791"/>
                  </a:lnTo>
                  <a:lnTo>
                    <a:pt x="561568" y="57581"/>
                  </a:lnTo>
                  <a:lnTo>
                    <a:pt x="706967" y="57581"/>
                  </a:lnTo>
                  <a:lnTo>
                    <a:pt x="7471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01872" y="4932934"/>
            <a:ext cx="6127750" cy="111697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14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classification,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want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output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probability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map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probabilities</a:t>
            </a:r>
            <a:r>
              <a:rPr kumimoji="0" sz="18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sigmoid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210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1783" algn="l"/>
                <a:tab pos="292100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have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loss</a:t>
            </a:r>
            <a:r>
              <a:rPr kumimoji="0" sz="1800" b="0" i="0" u="none" strike="noStrike" kern="120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(BCE)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compare</a:t>
            </a:r>
            <a:r>
              <a:rPr kumimoji="0" sz="1800" b="0" i="0" u="none" strike="noStrike" kern="1200" cap="none" spc="-13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6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30FF7-61E8-84C4-7AD4-DB540C348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196" y="3510416"/>
            <a:ext cx="5003800" cy="533400"/>
          </a:xfrm>
          <a:prstGeom prst="rect">
            <a:avLst/>
          </a:prstGeom>
        </p:spPr>
      </p:pic>
      <p:sp>
        <p:nvSpPr>
          <p:cNvPr id="5" name="object 11">
            <a:extLst>
              <a:ext uri="{FF2B5EF4-FFF2-40B4-BE49-F238E27FC236}">
                <a16:creationId xmlns:a16="http://schemas.microsoft.com/office/drawing/2014/main" id="{D35F37F2-5B1D-44C1-2A7D-77101CFC7E20}"/>
              </a:ext>
            </a:extLst>
          </p:cNvPr>
          <p:cNvSpPr/>
          <p:nvPr/>
        </p:nvSpPr>
        <p:spPr>
          <a:xfrm>
            <a:off x="7190233" y="3119630"/>
            <a:ext cx="3433572" cy="2339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6B9E2-B664-D98D-647E-7C603552B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1325183"/>
            <a:ext cx="12001500" cy="133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7127E-020A-22E2-95E1-55D2F700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32DA-3D94-CB47-815A-AECD4B9088AC}" type="slidenum">
              <a:rPr lang="en-PK" smtClean="0"/>
              <a:t>8</a:t>
            </a:fld>
            <a:endParaRPr lang="en-PK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2B6C-DCBB-F244-1F0C-17752E7D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008D7-0341-8F61-A0C0-01562CB5C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17EAA-2748-7541-BC73-D6B96C9D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10" y="3062143"/>
            <a:ext cx="5287179" cy="365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71CDAF-043A-2050-5086-0D09F00A2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491" y="1106907"/>
            <a:ext cx="7772400" cy="18877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B06DD-5EE4-A97F-C1B1-8CED6B68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F33E-510A-5245-9074-997901074C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157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2359</Words>
  <Application>Microsoft Macintosh PowerPoint</Application>
  <PresentationFormat>Widescreen</PresentationFormat>
  <Paragraphs>607</Paragraphs>
  <Slides>63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Bahnschrift</vt:lpstr>
      <vt:lpstr>Calibri</vt:lpstr>
      <vt:lpstr>Calibri Light</vt:lpstr>
      <vt:lpstr>Cambria Math</vt:lpstr>
      <vt:lpstr>Century Schoolbook</vt:lpstr>
      <vt:lpstr>Courier</vt:lpstr>
      <vt:lpstr>Times New Roman</vt:lpstr>
      <vt:lpstr>Trebuchet MS</vt:lpstr>
      <vt:lpstr>Wingdings</vt:lpstr>
      <vt:lpstr>1_Office Theme</vt:lpstr>
      <vt:lpstr>Acrobat Document</vt:lpstr>
      <vt:lpstr>PowerPoint Presentation</vt:lpstr>
      <vt:lpstr>Lecture Outline</vt:lpstr>
      <vt:lpstr>Review: Logistic Regression</vt:lpstr>
      <vt:lpstr>Linear Classifier</vt:lpstr>
      <vt:lpstr>Linear Model in Disguise</vt:lpstr>
      <vt:lpstr>Logistic Regression</vt:lpstr>
      <vt:lpstr>Softmax Function (for Multiclass Classification)</vt:lpstr>
      <vt:lpstr>Logistic Regression</vt:lpstr>
      <vt:lpstr>PowerPoint Presentation</vt:lpstr>
      <vt:lpstr>Introduction to Deep Learning</vt:lpstr>
      <vt:lpstr>Housing Price Prediction</vt:lpstr>
      <vt:lpstr>Housing Price Prediction</vt:lpstr>
      <vt:lpstr>Housing Price Prediction</vt:lpstr>
      <vt:lpstr>Introduction to Deep Learning</vt:lpstr>
      <vt:lpstr>Supervised Learning</vt:lpstr>
      <vt:lpstr>PowerPoint Presentation</vt:lpstr>
      <vt:lpstr>PowerPoint Presentation</vt:lpstr>
      <vt:lpstr>What is a Neural Network?</vt:lpstr>
      <vt:lpstr>PowerPoint Presentation</vt:lpstr>
      <vt:lpstr>Neural Network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Vectorizing across multiple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</vt:lpstr>
      <vt:lpstr>PowerPoint Presentation</vt:lpstr>
      <vt:lpstr>PowerPoint Presentation</vt:lpstr>
      <vt:lpstr>Activation function</vt:lpstr>
      <vt:lpstr>PowerPoint Presentation</vt:lpstr>
      <vt:lpstr>Gradient descent for neural networks</vt:lpstr>
      <vt:lpstr>Formulas for computing derivatives</vt:lpstr>
      <vt:lpstr>PowerPoint Presentation</vt:lpstr>
      <vt:lpstr>Computing gradients</vt:lpstr>
      <vt:lpstr>PowerPoint Presentation</vt:lpstr>
      <vt:lpstr>PowerPoint Presentation</vt:lpstr>
      <vt:lpstr>PowerPoint Presentation</vt:lpstr>
      <vt:lpstr>Introduction to Neural Networks</vt:lpstr>
      <vt:lpstr>Scale drives deep learning progress</vt:lpstr>
      <vt:lpstr>PowerPoint Presentation</vt:lpstr>
      <vt:lpstr>PowerPoint Presentation</vt:lpstr>
      <vt:lpstr>What happens if you initialize weights to zero? </vt:lpstr>
      <vt:lpstr>PowerPoint Presentation</vt:lpstr>
      <vt:lpstr>PowerPoint Presentation</vt:lpstr>
      <vt:lpstr>Parameters W^([l]) and b^([l])</vt:lpstr>
      <vt:lpstr>PowerPoint Presentation</vt:lpstr>
      <vt:lpstr>PowerPoint Presentation</vt:lpstr>
      <vt:lpstr>Intuition about deep representation</vt:lpstr>
      <vt:lpstr>Circuit theory and deep learning</vt:lpstr>
      <vt:lpstr>PowerPoint Presentation</vt:lpstr>
      <vt:lpstr>Forward and backward functions</vt:lpstr>
      <vt:lpstr>Forward and backward functions</vt:lpstr>
      <vt:lpstr>PowerPoint Presentation</vt:lpstr>
      <vt:lpstr>Forward propagation for layer l </vt:lpstr>
      <vt:lpstr>Backward propagation for layer 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Naeemullah Khan</dc:creator>
  <cp:lastModifiedBy>Abdulwahab A. Felemban</cp:lastModifiedBy>
  <cp:revision>9</cp:revision>
  <dcterms:created xsi:type="dcterms:W3CDTF">2022-07-04T12:09:31Z</dcterms:created>
  <dcterms:modified xsi:type="dcterms:W3CDTF">2025-01-06T23:34:41Z</dcterms:modified>
</cp:coreProperties>
</file>